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9" r:id="rId13"/>
    <p:sldId id="270" r:id="rId14"/>
    <p:sldId id="291" r:id="rId15"/>
    <p:sldId id="272" r:id="rId16"/>
    <p:sldId id="273" r:id="rId17"/>
    <p:sldId id="274" r:id="rId18"/>
    <p:sldId id="275" r:id="rId19"/>
    <p:sldId id="276" r:id="rId20"/>
    <p:sldId id="292" r:id="rId21"/>
    <p:sldId id="277" r:id="rId22"/>
    <p:sldId id="279" r:id="rId23"/>
    <p:sldId id="281" r:id="rId24"/>
    <p:sldId id="282" r:id="rId25"/>
    <p:sldId id="284" r:id="rId26"/>
    <p:sldId id="290" r:id="rId27"/>
    <p:sldId id="293" r:id="rId28"/>
    <p:sldId id="294"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00" d="100"/>
          <a:sy n="100" d="100"/>
        </p:scale>
        <p:origin x="2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5C73B9-6DB8-4B13-96F0-72AE7F4903E8}"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417697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5C73B9-6DB8-4B13-96F0-72AE7F4903E8}"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3264266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5C73B9-6DB8-4B13-96F0-72AE7F4903E8}"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423431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5C73B9-6DB8-4B13-96F0-72AE7F4903E8}"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122321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5C73B9-6DB8-4B13-96F0-72AE7F4903E8}"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117229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5C73B9-6DB8-4B13-96F0-72AE7F4903E8}"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393342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5C73B9-6DB8-4B13-96F0-72AE7F4903E8}"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184061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5C73B9-6DB8-4B13-96F0-72AE7F4903E8}"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935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73B9-6DB8-4B13-96F0-72AE7F4903E8}"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120627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5C73B9-6DB8-4B13-96F0-72AE7F4903E8}"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157790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5C73B9-6DB8-4B13-96F0-72AE7F4903E8}"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676B7-3618-4747-B1B6-8EE392C70CCD}" type="slidenum">
              <a:rPr lang="en-US" smtClean="0"/>
              <a:t>‹#›</a:t>
            </a:fld>
            <a:endParaRPr lang="en-US"/>
          </a:p>
        </p:txBody>
      </p:sp>
    </p:spTree>
    <p:extLst>
      <p:ext uri="{BB962C8B-B14F-4D97-AF65-F5344CB8AC3E}">
        <p14:creationId xmlns:p14="http://schemas.microsoft.com/office/powerpoint/2010/main" val="101042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C73B9-6DB8-4B13-96F0-72AE7F4903E8}" type="datetimeFigureOut">
              <a:rPr lang="en-US" smtClean="0"/>
              <a:t>7/30/2020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676B7-3618-4747-B1B6-8EE392C70CCD}" type="slidenum">
              <a:rPr lang="en-US" smtClean="0"/>
              <a:t>‹#›</a:t>
            </a:fld>
            <a:endParaRPr lang="en-US"/>
          </a:p>
        </p:txBody>
      </p:sp>
    </p:spTree>
    <p:extLst>
      <p:ext uri="{BB962C8B-B14F-4D97-AF65-F5344CB8AC3E}">
        <p14:creationId xmlns:p14="http://schemas.microsoft.com/office/powerpoint/2010/main" val="4154799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hyperlink" Target="http://jermmy.xyz/images/2017-12-23/support_vector_machines_succinctly.pdf" TargetMode="External"/><Relationship Id="rId1" Type="http://schemas.openxmlformats.org/officeDocument/2006/relationships/slideLayout" Target="../slideLayouts/slideLayout2.xml"/><Relationship Id="rId4" Type="http://schemas.openxmlformats.org/officeDocument/2006/relationships/hyperlink" Target="https://www.syncfusion.com/ebooks/support_vector_machines_succinctl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54087"/>
          </a:xfrm>
        </p:spPr>
        <p:txBody>
          <a:bodyPr/>
          <a:lstStyle/>
          <a:p>
            <a:r>
              <a:rPr lang="en-US" u="sng" dirty="0"/>
              <a:t>Support Vector Machines</a:t>
            </a:r>
          </a:p>
        </p:txBody>
      </p:sp>
      <p:sp>
        <p:nvSpPr>
          <p:cNvPr id="3" name="Subtitle 2"/>
          <p:cNvSpPr>
            <a:spLocks noGrp="1"/>
          </p:cNvSpPr>
          <p:nvPr>
            <p:ph type="subTitle" idx="1"/>
          </p:nvPr>
        </p:nvSpPr>
        <p:spPr>
          <a:xfrm>
            <a:off x="2978727" y="2155623"/>
            <a:ext cx="9144000" cy="587577"/>
          </a:xfrm>
        </p:spPr>
        <p:txBody>
          <a:bodyPr>
            <a:normAutofit/>
          </a:bodyPr>
          <a:lstStyle/>
          <a:p>
            <a:r>
              <a:rPr lang="en-US" sz="3200" u="sng" dirty="0"/>
              <a:t>for linearly separable data </a:t>
            </a:r>
          </a:p>
        </p:txBody>
      </p:sp>
      <p:sp>
        <p:nvSpPr>
          <p:cNvPr id="4" name="Rectangle 3"/>
          <p:cNvSpPr/>
          <p:nvPr/>
        </p:nvSpPr>
        <p:spPr>
          <a:xfrm>
            <a:off x="8893610" y="5749839"/>
            <a:ext cx="2009717" cy="369332"/>
          </a:xfrm>
          <a:prstGeom prst="rect">
            <a:avLst/>
          </a:prstGeom>
        </p:spPr>
        <p:txBody>
          <a:bodyPr wrap="none">
            <a:spAutoFit/>
          </a:bodyPr>
          <a:lstStyle/>
          <a:p>
            <a:r>
              <a:rPr lang="en-US" u="sng" dirty="0"/>
              <a:t>Dr. Samir </a:t>
            </a:r>
            <a:r>
              <a:rPr lang="en-US" u="sng" dirty="0" err="1"/>
              <a:t>Rustamov</a:t>
            </a:r>
            <a:endParaRPr lang="en-US" dirty="0"/>
          </a:p>
        </p:txBody>
      </p:sp>
    </p:spTree>
    <p:extLst>
      <p:ext uri="{BB962C8B-B14F-4D97-AF65-F5344CB8AC3E}">
        <p14:creationId xmlns:p14="http://schemas.microsoft.com/office/powerpoint/2010/main" val="236687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Understanding the update rule</a:t>
            </a:r>
            <a:endParaRPr lang="en-US" u="sng" dirty="0"/>
          </a:p>
        </p:txBody>
      </p:sp>
      <p:pic>
        <p:nvPicPr>
          <p:cNvPr id="5" name="Picture 4"/>
          <p:cNvPicPr>
            <a:picLocks noChangeAspect="1"/>
          </p:cNvPicPr>
          <p:nvPr/>
        </p:nvPicPr>
        <p:blipFill>
          <a:blip r:embed="rId2"/>
          <a:stretch>
            <a:fillRect/>
          </a:stretch>
        </p:blipFill>
        <p:spPr>
          <a:xfrm>
            <a:off x="553021" y="3073334"/>
            <a:ext cx="2583793" cy="2951979"/>
          </a:xfrm>
          <a:prstGeom prst="rect">
            <a:avLst/>
          </a:prstGeom>
        </p:spPr>
      </p:pic>
      <p:pic>
        <p:nvPicPr>
          <p:cNvPr id="6" name="Picture 5"/>
          <p:cNvPicPr>
            <a:picLocks noChangeAspect="1"/>
          </p:cNvPicPr>
          <p:nvPr/>
        </p:nvPicPr>
        <p:blipFill>
          <a:blip r:embed="rId3"/>
          <a:stretch>
            <a:fillRect/>
          </a:stretch>
        </p:blipFill>
        <p:spPr>
          <a:xfrm>
            <a:off x="4036948" y="2899039"/>
            <a:ext cx="3050088" cy="3427595"/>
          </a:xfrm>
          <a:prstGeom prst="rect">
            <a:avLst/>
          </a:prstGeom>
        </p:spPr>
      </p:pic>
      <p:pic>
        <p:nvPicPr>
          <p:cNvPr id="7" name="Picture 6"/>
          <p:cNvPicPr>
            <a:picLocks noChangeAspect="1"/>
          </p:cNvPicPr>
          <p:nvPr/>
        </p:nvPicPr>
        <p:blipFill>
          <a:blip r:embed="rId4"/>
          <a:stretch>
            <a:fillRect/>
          </a:stretch>
        </p:blipFill>
        <p:spPr>
          <a:xfrm>
            <a:off x="7671286" y="2881429"/>
            <a:ext cx="3274679" cy="333578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07893" y="1573476"/>
                <a:ext cx="11238013" cy="923330"/>
              </a:xfrm>
              <a:prstGeom prst="rect">
                <a:avLst/>
              </a:prstGeom>
            </p:spPr>
            <p:txBody>
              <a:bodyPr wrap="none">
                <a:spAutoFit/>
              </a:bodyPr>
              <a:lstStyle/>
              <a:p>
                <a:r>
                  <a:rPr lang="en-US" dirty="0">
                    <a:solidFill>
                      <a:srgbClr val="000000"/>
                    </a:solidFill>
                    <a:latin typeface="Arial" panose="020B0604020202020204" pitchFamily="34" charset="0"/>
                  </a:rPr>
                  <a:t>We can use these two observations to adjust the angle:</a:t>
                </a:r>
              </a:p>
              <a:p>
                <a:pPr marL="285750" indent="-285750">
                  <a:buFont typeface="Arial" panose="020B0604020202020204" pitchFamily="34" charset="0"/>
                  <a:buChar char="•"/>
                </a:pPr>
                <a:r>
                  <a:rPr lang="en-US" dirty="0">
                    <a:solidFill>
                      <a:srgbClr val="000000"/>
                    </a:solidFill>
                    <a:latin typeface="Arial" panose="020B0604020202020204" pitchFamily="34" charset="0"/>
                  </a:rPr>
                  <a:t>If the predicted label is 1, the angle is smaller than </a:t>
                </a:r>
                <a14:m>
                  <m:oMath xmlns:m="http://schemas.openxmlformats.org/officeDocument/2006/math">
                    <m:r>
                      <a:rPr lang="en-US" i="1">
                        <a:latin typeface="Cambria Math" panose="02040503050406030204" pitchFamily="18" charset="0"/>
                        <a:ea typeface="Cambria Math" panose="02040503050406030204" pitchFamily="18" charset="0"/>
                      </a:rPr>
                      <m:t>90°</m:t>
                    </m:r>
                  </m:oMath>
                </a14:m>
                <a:r>
                  <a:rPr lang="en-US" dirty="0">
                    <a:solidFill>
                      <a:srgbClr val="000000"/>
                    </a:solidFill>
                    <a:latin typeface="Arial" panose="020B0604020202020204" pitchFamily="34" charset="0"/>
                  </a:rPr>
                  <a:t>. We want to increase the angle, so we set w:=w-x.</a:t>
                </a:r>
              </a:p>
              <a:p>
                <a:pPr marL="285750" indent="-285750">
                  <a:buFont typeface="Arial" panose="020B0604020202020204" pitchFamily="34" charset="0"/>
                  <a:buChar char="•"/>
                </a:pPr>
                <a:r>
                  <a:rPr lang="en-US" dirty="0">
                    <a:solidFill>
                      <a:srgbClr val="000000"/>
                    </a:solidFill>
                    <a:latin typeface="Arial" panose="020B0604020202020204" pitchFamily="34" charset="0"/>
                  </a:rPr>
                  <a:t>If the predicted label is -1, the angle is bigger than </a:t>
                </a:r>
                <a14:m>
                  <m:oMath xmlns:m="http://schemas.openxmlformats.org/officeDocument/2006/math">
                    <m:r>
                      <a:rPr lang="en-US" i="1">
                        <a:latin typeface="Cambria Math" panose="02040503050406030204" pitchFamily="18" charset="0"/>
                        <a:ea typeface="Cambria Math" panose="02040503050406030204" pitchFamily="18" charset="0"/>
                      </a:rPr>
                      <m:t>90°</m:t>
                    </m:r>
                  </m:oMath>
                </a14:m>
                <a:r>
                  <a:rPr lang="en-US" dirty="0">
                    <a:solidFill>
                      <a:srgbClr val="000000"/>
                    </a:solidFill>
                    <a:latin typeface="Arial" panose="020B0604020202020204" pitchFamily="34" charset="0"/>
                  </a:rPr>
                  <a:t>. We want to decrease the angle, so we set w:=w+x</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07893" y="1573476"/>
                <a:ext cx="11238013" cy="923330"/>
              </a:xfrm>
              <a:prstGeom prst="rect">
                <a:avLst/>
              </a:prstGeom>
              <a:blipFill>
                <a:blip r:embed="rId5"/>
                <a:stretch>
                  <a:fillRect l="-488" t="-3289" b="-8553"/>
                </a:stretch>
              </a:blipFill>
            </p:spPr>
            <p:txBody>
              <a:bodyPr/>
              <a:lstStyle/>
              <a:p>
                <a:r>
                  <a:rPr lang="en-US">
                    <a:noFill/>
                  </a:rPr>
                  <a:t> </a:t>
                </a:r>
              </a:p>
            </p:txBody>
          </p:sp>
        </mc:Fallback>
      </mc:AlternateContent>
    </p:spTree>
    <p:extLst>
      <p:ext uri="{BB962C8B-B14F-4D97-AF65-F5344CB8AC3E}">
        <p14:creationId xmlns:p14="http://schemas.microsoft.com/office/powerpoint/2010/main" val="292444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Convergence of the algorithm</a:t>
            </a:r>
            <a:endParaRPr lang="en-US" sz="3200" u="sng" dirty="0"/>
          </a:p>
        </p:txBody>
      </p:sp>
      <p:sp>
        <p:nvSpPr>
          <p:cNvPr id="3" name="Content Placeholder 2"/>
          <p:cNvSpPr>
            <a:spLocks noGrp="1"/>
          </p:cNvSpPr>
          <p:nvPr>
            <p:ph idx="1"/>
          </p:nvPr>
        </p:nvSpPr>
        <p:spPr>
          <a:xfrm>
            <a:off x="622070" y="1526367"/>
            <a:ext cx="10325791" cy="1060987"/>
          </a:xfrm>
        </p:spPr>
        <p:txBody>
          <a:bodyPr>
            <a:normAutofit fontScale="85000" lnSpcReduction="20000"/>
          </a:bodyPr>
          <a:lstStyle/>
          <a:p>
            <a:pPr marL="0" indent="0">
              <a:buNone/>
            </a:pPr>
            <a:r>
              <a:rPr lang="en-US" sz="2400" dirty="0"/>
              <a:t>Sometimes updating the value of w for a particular example changes the hyperplane in such a way that another example  x* previously correctly classified becomes misclassified. So, the hypothesis might become worse at classifying after being updated. This is illustrated in Figure 18, which shows us the number of classified examples at each iteration step. </a:t>
            </a:r>
          </a:p>
          <a:p>
            <a:pPr marL="0" indent="0">
              <a:buNone/>
            </a:pPr>
            <a:endParaRPr lang="en-US" dirty="0"/>
          </a:p>
        </p:txBody>
      </p:sp>
      <p:pic>
        <p:nvPicPr>
          <p:cNvPr id="4" name="Picture 3"/>
          <p:cNvPicPr>
            <a:picLocks noChangeAspect="1"/>
          </p:cNvPicPr>
          <p:nvPr/>
        </p:nvPicPr>
        <p:blipFill>
          <a:blip r:embed="rId2"/>
          <a:stretch>
            <a:fillRect/>
          </a:stretch>
        </p:blipFill>
        <p:spPr>
          <a:xfrm>
            <a:off x="7232890" y="2813723"/>
            <a:ext cx="4396615" cy="3685608"/>
          </a:xfrm>
          <a:prstGeom prst="rect">
            <a:avLst/>
          </a:prstGeom>
        </p:spPr>
      </p:pic>
      <p:sp>
        <p:nvSpPr>
          <p:cNvPr id="5" name="Rectangle 4"/>
          <p:cNvSpPr/>
          <p:nvPr/>
        </p:nvSpPr>
        <p:spPr>
          <a:xfrm>
            <a:off x="692727" y="2893494"/>
            <a:ext cx="6386946" cy="1477328"/>
          </a:xfrm>
          <a:prstGeom prst="rect">
            <a:avLst/>
          </a:prstGeom>
        </p:spPr>
        <p:txBody>
          <a:bodyPr wrap="square">
            <a:spAutoFit/>
          </a:bodyPr>
          <a:lstStyle/>
          <a:p>
            <a:r>
              <a:rPr lang="en-US" dirty="0"/>
              <a:t>One way to avoid this problem is to keep a record of the value of before making the update and use the updated only if it reduces the number of misclassified examples. This modification of the PLA is known as the </a:t>
            </a:r>
            <a:r>
              <a:rPr lang="en-US" b="1" dirty="0"/>
              <a:t>Pocket algorithm </a:t>
            </a:r>
            <a:r>
              <a:rPr lang="en-US" dirty="0"/>
              <a:t>(because we keep in our pocket).</a:t>
            </a:r>
          </a:p>
        </p:txBody>
      </p:sp>
      <p:sp>
        <p:nvSpPr>
          <p:cNvPr id="6" name="Rectangle 5"/>
          <p:cNvSpPr/>
          <p:nvPr/>
        </p:nvSpPr>
        <p:spPr>
          <a:xfrm>
            <a:off x="838200" y="4676962"/>
            <a:ext cx="6096000" cy="1477328"/>
          </a:xfrm>
          <a:prstGeom prst="rect">
            <a:avLst/>
          </a:prstGeom>
        </p:spPr>
        <p:txBody>
          <a:bodyPr>
            <a:spAutoFit/>
          </a:bodyPr>
          <a:lstStyle/>
          <a:p>
            <a:r>
              <a:rPr lang="en-US" dirty="0"/>
              <a:t>Perceptron convergence theorem </a:t>
            </a:r>
            <a:r>
              <a:rPr lang="en-US" i="1" dirty="0"/>
              <a:t>guarantees </a:t>
            </a:r>
            <a:r>
              <a:rPr lang="en-US" dirty="0"/>
              <a:t>that if the two sets P and N (of positive and negative examples respectively) </a:t>
            </a:r>
            <a:r>
              <a:rPr lang="en-US" b="1" dirty="0"/>
              <a:t>are linearly separable</a:t>
            </a:r>
            <a:r>
              <a:rPr lang="en-US" dirty="0"/>
              <a:t>, the vector w is updated only a finite number of times, which was first proved by </a:t>
            </a:r>
            <a:r>
              <a:rPr lang="en-US" dirty="0" err="1"/>
              <a:t>Novikoff</a:t>
            </a:r>
            <a:r>
              <a:rPr lang="en-US" dirty="0"/>
              <a:t> in 1963 (Rojas, 1996). </a:t>
            </a:r>
          </a:p>
        </p:txBody>
      </p:sp>
    </p:spTree>
    <p:extLst>
      <p:ext uri="{BB962C8B-B14F-4D97-AF65-F5344CB8AC3E}">
        <p14:creationId xmlns:p14="http://schemas.microsoft.com/office/powerpoint/2010/main" val="396139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the limitations of the PLA </a:t>
            </a:r>
            <a:endParaRPr lang="en-US" dirty="0"/>
          </a:p>
        </p:txBody>
      </p:sp>
      <p:sp>
        <p:nvSpPr>
          <p:cNvPr id="3" name="Content Placeholder 2"/>
          <p:cNvSpPr>
            <a:spLocks noGrp="1"/>
          </p:cNvSpPr>
          <p:nvPr>
            <p:ph idx="1"/>
          </p:nvPr>
        </p:nvSpPr>
        <p:spPr>
          <a:xfrm>
            <a:off x="780011" y="1592868"/>
            <a:ext cx="10515600" cy="4351338"/>
          </a:xfrm>
        </p:spPr>
        <p:txBody>
          <a:bodyPr>
            <a:normAutofit/>
          </a:bodyPr>
          <a:lstStyle/>
          <a:p>
            <a:r>
              <a:rPr lang="en-US" sz="2200" dirty="0"/>
              <a:t>One thing to understand about the PLA algorithm is that because weights are randomly initialized and misclassified examples are randomly chosen, it is possible the algorithm will return a different hyperplane each time we run it. </a:t>
            </a:r>
          </a:p>
        </p:txBody>
      </p:sp>
      <p:pic>
        <p:nvPicPr>
          <p:cNvPr id="4" name="Picture 3"/>
          <p:cNvPicPr>
            <a:picLocks noChangeAspect="1"/>
          </p:cNvPicPr>
          <p:nvPr/>
        </p:nvPicPr>
        <p:blipFill>
          <a:blip r:embed="rId2"/>
          <a:stretch>
            <a:fillRect/>
          </a:stretch>
        </p:blipFill>
        <p:spPr>
          <a:xfrm>
            <a:off x="593368" y="3217940"/>
            <a:ext cx="5257800" cy="2726266"/>
          </a:xfrm>
          <a:prstGeom prst="rect">
            <a:avLst/>
          </a:prstGeom>
        </p:spPr>
      </p:pic>
      <p:pic>
        <p:nvPicPr>
          <p:cNvPr id="6" name="Picture 5"/>
          <p:cNvPicPr>
            <a:picLocks noChangeAspect="1"/>
          </p:cNvPicPr>
          <p:nvPr/>
        </p:nvPicPr>
        <p:blipFill>
          <a:blip r:embed="rId3"/>
          <a:stretch>
            <a:fillRect/>
          </a:stretch>
        </p:blipFill>
        <p:spPr>
          <a:xfrm>
            <a:off x="6037811" y="3217940"/>
            <a:ext cx="5386254" cy="3308376"/>
          </a:xfrm>
          <a:prstGeom prst="rect">
            <a:avLst/>
          </a:prstGeom>
        </p:spPr>
      </p:pic>
    </p:spTree>
    <p:extLst>
      <p:ext uri="{BB962C8B-B14F-4D97-AF65-F5344CB8AC3E}">
        <p14:creationId xmlns:p14="http://schemas.microsoft.com/office/powerpoint/2010/main" val="23703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3308" y="1163781"/>
            <a:ext cx="10515600" cy="5263275"/>
          </a:xfrm>
        </p:spPr>
        <p:txBody>
          <a:bodyPr>
            <a:normAutofit/>
          </a:bodyPr>
          <a:lstStyle/>
          <a:p>
            <a:r>
              <a:rPr lang="en-US" sz="2200" dirty="0"/>
              <a:t>When using the Perceptron with a linearly separable dataset, we have the guarantee of finding a hypothesis with zero in-sample error (training error), but we have no guarantee about how well it will </a:t>
            </a:r>
            <a:r>
              <a:rPr lang="en-US" sz="2200" b="1" dirty="0"/>
              <a:t>generalize </a:t>
            </a:r>
            <a:r>
              <a:rPr lang="en-US" sz="2200" dirty="0"/>
              <a:t>to unseen data (the test set) </a:t>
            </a:r>
          </a:p>
          <a:p>
            <a:r>
              <a:rPr lang="en-US" sz="2200" dirty="0"/>
              <a:t>If an algorithm generalizes well, its out-of-sample error will be close to its in-sample error. How can we choose a hyperplane that generalizes well? This is one of the goals of SVMs. </a:t>
            </a:r>
          </a:p>
        </p:txBody>
      </p:sp>
      <p:pic>
        <p:nvPicPr>
          <p:cNvPr id="4" name="Picture 3"/>
          <p:cNvPicPr>
            <a:picLocks noChangeAspect="1"/>
          </p:cNvPicPr>
          <p:nvPr/>
        </p:nvPicPr>
        <p:blipFill>
          <a:blip r:embed="rId2"/>
          <a:stretch>
            <a:fillRect/>
          </a:stretch>
        </p:blipFill>
        <p:spPr>
          <a:xfrm>
            <a:off x="838200" y="3200776"/>
            <a:ext cx="5557287" cy="2881555"/>
          </a:xfrm>
          <a:prstGeom prst="rect">
            <a:avLst/>
          </a:prstGeom>
        </p:spPr>
      </p:pic>
      <p:pic>
        <p:nvPicPr>
          <p:cNvPr id="5" name="Picture 4"/>
          <p:cNvPicPr>
            <a:picLocks noChangeAspect="1"/>
          </p:cNvPicPr>
          <p:nvPr/>
        </p:nvPicPr>
        <p:blipFill>
          <a:blip r:embed="rId3"/>
          <a:stretch>
            <a:fillRect/>
          </a:stretch>
        </p:blipFill>
        <p:spPr>
          <a:xfrm>
            <a:off x="6251108" y="3307244"/>
            <a:ext cx="5778976" cy="3408571"/>
          </a:xfrm>
          <a:prstGeom prst="rect">
            <a:avLst/>
          </a:prstGeom>
        </p:spPr>
      </p:pic>
      <p:sp>
        <p:nvSpPr>
          <p:cNvPr id="2" name="Rectangle 1"/>
          <p:cNvSpPr/>
          <p:nvPr/>
        </p:nvSpPr>
        <p:spPr>
          <a:xfrm>
            <a:off x="1148187" y="400224"/>
            <a:ext cx="2353786" cy="523220"/>
          </a:xfrm>
          <a:prstGeom prst="rect">
            <a:avLst/>
          </a:prstGeom>
        </p:spPr>
        <p:txBody>
          <a:bodyPr wrap="none">
            <a:spAutoFit/>
          </a:bodyPr>
          <a:lstStyle/>
          <a:p>
            <a:r>
              <a:rPr lang="en-US" sz="2800" b="1" dirty="0"/>
              <a:t>Generalization</a:t>
            </a:r>
            <a:endParaRPr lang="en-US" sz="2800" dirty="0"/>
          </a:p>
        </p:txBody>
      </p:sp>
    </p:spTree>
    <p:extLst>
      <p:ext uri="{BB962C8B-B14F-4D97-AF65-F5344CB8AC3E}">
        <p14:creationId xmlns:p14="http://schemas.microsoft.com/office/powerpoint/2010/main" val="276950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SVMs search for the optimal hyperplane</a:t>
            </a:r>
          </a:p>
        </p:txBody>
      </p:sp>
      <p:sp>
        <p:nvSpPr>
          <p:cNvPr id="3" name="Content Placeholder 2"/>
          <p:cNvSpPr>
            <a:spLocks noGrp="1"/>
          </p:cNvSpPr>
          <p:nvPr>
            <p:ph idx="1"/>
          </p:nvPr>
        </p:nvSpPr>
        <p:spPr/>
        <p:txBody>
          <a:bodyPr>
            <a:normAutofit fontScale="85000" lnSpcReduction="20000"/>
          </a:bodyPr>
          <a:lstStyle/>
          <a:p>
            <a:r>
              <a:rPr lang="en-US" dirty="0"/>
              <a:t>The Perceptron has several advantages: It is a simple model, the algorithm is very easy to implement, and we have a theoretical proof that it will find a hyperplane that separates the data. </a:t>
            </a:r>
          </a:p>
          <a:p>
            <a:endParaRPr lang="en-US" dirty="0"/>
          </a:p>
          <a:p>
            <a:r>
              <a:rPr lang="en-US" dirty="0"/>
              <a:t>However, its biggest weakness is that it will not find the same hyperplane every time. Why do we care? Because not all separating hyperplanes are equals. </a:t>
            </a:r>
          </a:p>
          <a:p>
            <a:endParaRPr lang="en-US" dirty="0"/>
          </a:p>
          <a:p>
            <a:r>
              <a:rPr lang="en-US" dirty="0"/>
              <a:t>If the Perceptron gives you a hyperplane that is very close to all the data points from one class, you have a right to believe that it will generalize poorly when given new data. </a:t>
            </a:r>
          </a:p>
          <a:p>
            <a:endParaRPr lang="en-US" dirty="0"/>
          </a:p>
          <a:p>
            <a:r>
              <a:rPr lang="en-US" dirty="0"/>
              <a:t>SVMs do not have this problem. Instead of looking for a hyperplane, </a:t>
            </a:r>
            <a:r>
              <a:rPr lang="en-US" b="1" dirty="0"/>
              <a:t>SVMs tries to find the optimal hyperplane</a:t>
            </a:r>
            <a:r>
              <a:rPr lang="en-US" dirty="0"/>
              <a:t> which best separates the data.</a:t>
            </a:r>
          </a:p>
        </p:txBody>
      </p:sp>
    </p:spTree>
    <p:extLst>
      <p:ext uri="{BB962C8B-B14F-4D97-AF65-F5344CB8AC3E}">
        <p14:creationId xmlns:p14="http://schemas.microsoft.com/office/powerpoint/2010/main" val="166687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u="sng" dirty="0"/>
              <a:t>How can we compare two hyperplanes? </a:t>
            </a:r>
            <a:endParaRPr lang="en-US" sz="36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7448" y="1549412"/>
                <a:ext cx="8961120" cy="4186370"/>
              </a:xfrm>
            </p:spPr>
            <p:txBody>
              <a:bodyPr>
                <a:normAutofit/>
              </a:bodyPr>
              <a:lstStyle/>
              <a:p>
                <a:r>
                  <a:rPr lang="en-US" sz="2000" b="1" dirty="0"/>
                  <a:t>Using the equation of the hyperplane </a:t>
                </a:r>
              </a:p>
              <a:p>
                <a:pPr lvl="1"/>
                <a:r>
                  <a:rPr lang="en-US" sz="2000" dirty="0"/>
                  <a:t>Given an example (</a:t>
                </a:r>
                <a:r>
                  <a:rPr lang="en-US" sz="2000" dirty="0" err="1"/>
                  <a:t>x,y</a:t>
                </a:r>
                <a:r>
                  <a:rPr lang="en-US" sz="2000" dirty="0"/>
                  <a:t>) and a hyperplane. For a data point x and a hyperplane defined by a vector w and bias b , we will get </a:t>
                </a:r>
                <a:r>
                  <a:rPr lang="en-US" sz="2000" dirty="0" err="1"/>
                  <a:t>wx+b</a:t>
                </a:r>
                <a:r>
                  <a:rPr lang="en-US" sz="2000" dirty="0"/>
                  <a:t>=0 if is on the hyperplane. </a:t>
                </a:r>
              </a:p>
              <a:p>
                <a:pPr marL="457200" lvl="1" indent="0">
                  <a:buNone/>
                </a:pPr>
                <a:r>
                  <a:rPr lang="en-US" sz="1600" dirty="0"/>
                  <a:t>Example: The line is define by w=(-0.4, -1) and b=9. When we use equation of the hyperplane:</a:t>
                </a:r>
              </a:p>
              <a:p>
                <a:pPr lvl="1"/>
                <a:r>
                  <a:rPr lang="en-US" sz="1600" dirty="0"/>
                  <a:t>for point A(1,3), using vector a=(1,3) we get </a:t>
                </a:r>
                <a14:m>
                  <m:oMath xmlns:m="http://schemas.openxmlformats.org/officeDocument/2006/math">
                    <m:r>
                      <a:rPr lang="en-US" sz="1600" i="1">
                        <a:latin typeface="Cambria Math" panose="02040503050406030204" pitchFamily="18" charset="0"/>
                      </a:rPr>
                      <m:t>𝑤</m:t>
                    </m:r>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𝑏</m:t>
                    </m:r>
                    <m:r>
                      <a:rPr lang="en-US" sz="1600" b="0" i="1" smtClean="0">
                        <a:latin typeface="Cambria Math" panose="02040503050406030204" pitchFamily="18" charset="0"/>
                        <a:ea typeface="Cambria Math" panose="02040503050406030204" pitchFamily="18" charset="0"/>
                      </a:rPr>
                      <m:t>=5.6</m:t>
                    </m:r>
                  </m:oMath>
                </a14:m>
                <a:endParaRPr lang="en-US" sz="1600" b="0" dirty="0">
                  <a:ea typeface="Cambria Math" panose="02040503050406030204" pitchFamily="18" charset="0"/>
                </a:endParaRPr>
              </a:p>
              <a:p>
                <a:pPr lvl="1"/>
                <a:r>
                  <a:rPr lang="en-US" sz="1600" dirty="0"/>
                  <a:t>for point B(3,5), using vector d=(3,5) we get </a:t>
                </a:r>
                <a14:m>
                  <m:oMath xmlns:m="http://schemas.openxmlformats.org/officeDocument/2006/math">
                    <m:r>
                      <a:rPr lang="en-US" sz="1600" i="1">
                        <a:latin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𝑏</m:t>
                    </m:r>
                  </m:oMath>
                </a14:m>
                <a:r>
                  <a:rPr lang="en-US" sz="1600" dirty="0"/>
                  <a:t> = 2.8</a:t>
                </a:r>
              </a:p>
              <a:p>
                <a:pPr lvl="1"/>
                <a:r>
                  <a:rPr lang="en-US" sz="1600" dirty="0"/>
                  <a:t>for point C(5,7), using vector c=(5,7) we get </a:t>
                </a:r>
                <a14:m>
                  <m:oMath xmlns:m="http://schemas.openxmlformats.org/officeDocument/2006/math">
                    <m:r>
                      <a:rPr lang="en-US" sz="1600" i="1">
                        <a:latin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𝑐</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m:t>
                    </m:r>
                    <m:r>
                      <a:rPr lang="en-US" sz="1600" b="0" i="1" smtClean="0">
                        <a:latin typeface="Cambria Math" panose="02040503050406030204" pitchFamily="18" charset="0"/>
                        <a:ea typeface="Cambria Math" panose="02040503050406030204" pitchFamily="18" charset="0"/>
                      </a:rPr>
                      <m:t>=0</m:t>
                    </m:r>
                  </m:oMath>
                </a14:m>
                <a:endParaRPr lang="en-US" sz="1600" b="0" dirty="0">
                  <a:ea typeface="Cambria Math" panose="02040503050406030204" pitchFamily="18" charset="0"/>
                </a:endParaRPr>
              </a:p>
              <a:p>
                <a:pPr marL="457200" lvl="1" indent="0">
                  <a:buNone/>
                </a:pPr>
                <a:endParaRPr lang="en-US" sz="1600" dirty="0">
                  <a:solidFill>
                    <a:srgbClr val="000000"/>
                  </a:solidFill>
                  <a:latin typeface="Arial" panose="020B0604020202020204" pitchFamily="34" charset="0"/>
                </a:endParaRPr>
              </a:p>
              <a:p>
                <a:pPr marL="457200" lvl="1" indent="0">
                  <a:buNone/>
                </a:pPr>
                <a:r>
                  <a:rPr lang="en-US" sz="1600" dirty="0">
                    <a:solidFill>
                      <a:srgbClr val="000000"/>
                    </a:solidFill>
                    <a:latin typeface="Arial" panose="020B0604020202020204" pitchFamily="34" charset="0"/>
                  </a:rPr>
                  <a:t>If we use a point far away from the hyperplane, we will get a bigger number than if we use a point closer to the hyperplane. </a:t>
                </a:r>
              </a:p>
              <a:p>
                <a:pPr marL="457200" lvl="1" indent="0">
                  <a:buNone/>
                </a:pPr>
                <a:endParaRPr lang="en-US" sz="1600" dirty="0">
                  <a:solidFill>
                    <a:srgbClr val="000000"/>
                  </a:solidFill>
                  <a:latin typeface="Arial" panose="020B0604020202020204" pitchFamily="34" charset="0"/>
                </a:endParaRPr>
              </a:p>
              <a:p>
                <a:pPr lvl="1"/>
                <a:r>
                  <a:rPr lang="en-US" sz="1600" dirty="0"/>
                  <a:t>2.8 for A(3,5)</a:t>
                </a:r>
              </a:p>
              <a:p>
                <a:pPr lvl="1"/>
                <a:r>
                  <a:rPr lang="en-US" sz="1600" dirty="0"/>
                  <a:t>0 for point B(5,7)</a:t>
                </a:r>
              </a:p>
              <a:p>
                <a:pPr lvl="1"/>
                <a:r>
                  <a:rPr lang="en-US" sz="1600" dirty="0"/>
                  <a:t>-2.8 for point C(7,9</a:t>
                </a:r>
                <a:r>
                  <a:rPr lang="en-US" sz="1600" dirty="0">
                    <a:solidFill>
                      <a:srgbClr val="000000"/>
                    </a:solidFill>
                    <a:latin typeface="Arial" panose="020B0604020202020204" pitchFamily="34" charset="0"/>
                  </a:rPr>
                  <a:t>)</a:t>
                </a:r>
                <a:endParaRPr lang="en-US" sz="1600" dirty="0"/>
              </a:p>
              <a:p>
                <a:pPr lvl="1"/>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7448" y="1549412"/>
                <a:ext cx="8961120" cy="4186370"/>
              </a:xfrm>
              <a:blipFill>
                <a:blip r:embed="rId2"/>
                <a:stretch>
                  <a:fillRect l="-612" t="-1456" r="-6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9206459" y="1027906"/>
            <a:ext cx="2734423" cy="2829691"/>
          </a:xfrm>
          <a:prstGeom prst="rect">
            <a:avLst/>
          </a:prstGeom>
        </p:spPr>
      </p:pic>
      <p:pic>
        <p:nvPicPr>
          <p:cNvPr id="8" name="Picture 7"/>
          <p:cNvPicPr>
            <a:picLocks noChangeAspect="1"/>
          </p:cNvPicPr>
          <p:nvPr/>
        </p:nvPicPr>
        <p:blipFill>
          <a:blip r:embed="rId4"/>
          <a:stretch>
            <a:fillRect/>
          </a:stretch>
        </p:blipFill>
        <p:spPr>
          <a:xfrm>
            <a:off x="9206458" y="3988544"/>
            <a:ext cx="2734423" cy="2763603"/>
          </a:xfrm>
          <a:prstGeom prst="rect">
            <a:avLst/>
          </a:prstGeom>
        </p:spPr>
      </p:pic>
    </p:spTree>
    <p:extLst>
      <p:ext uri="{BB962C8B-B14F-4D97-AF65-F5344CB8AC3E}">
        <p14:creationId xmlns:p14="http://schemas.microsoft.com/office/powerpoint/2010/main" val="428568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38200" y="1379914"/>
                <a:ext cx="10515600" cy="4322618"/>
              </a:xfrm>
            </p:spPr>
            <p:txBody>
              <a:bodyPr>
                <a:normAutofit/>
              </a:bodyPr>
              <a:lstStyle/>
              <a:p>
                <a:r>
                  <a:rPr lang="en-US" sz="2000" dirty="0"/>
                  <a:t>Given a training example (</a:t>
                </a:r>
                <a:r>
                  <a:rPr lang="en-US" sz="2000" dirty="0" err="1"/>
                  <a:t>x,y</a:t>
                </a:r>
                <a:r>
                  <a:rPr lang="en-US" sz="2000" dirty="0"/>
                  <a:t>) and a hyperplane defined by a vector w and bias b, we compute the number </a:t>
                </a:r>
                <a14:m>
                  <m:oMath xmlns:m="http://schemas.openxmlformats.org/officeDocument/2006/math">
                    <m:r>
                      <m:rPr>
                        <m:sty m:val="p"/>
                      </m:rPr>
                      <a:rPr lang="el-GR" sz="2000" i="1" smtClean="0">
                        <a:latin typeface="Cambria Math" panose="02040503050406030204" pitchFamily="18" charset="0"/>
                        <a:ea typeface="Cambria Math" panose="02040503050406030204" pitchFamily="18" charset="0"/>
                      </a:rPr>
                      <m:t>β</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𝑤</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𝑎</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𝑏</m:t>
                    </m:r>
                  </m:oMath>
                </a14:m>
                <a:r>
                  <a:rPr lang="en-US" sz="2000" dirty="0"/>
                  <a:t> to know how far the point is from the hyperplane.</a:t>
                </a:r>
              </a:p>
              <a:p>
                <a:endParaRPr lang="en-US" sz="2000" dirty="0"/>
              </a:p>
              <a:p>
                <a:r>
                  <a:rPr lang="en-US" sz="2000" dirty="0">
                    <a:solidFill>
                      <a:srgbClr val="000000"/>
                    </a:solidFill>
                    <a:latin typeface="Arial" panose="020B0604020202020204" pitchFamily="34" charset="0"/>
                  </a:rPr>
                  <a:t>Given a training set: </a:t>
                </a:r>
                <a14:m>
                  <m:oMath xmlns:m="http://schemas.openxmlformats.org/officeDocument/2006/math">
                    <m:r>
                      <a:rPr lang="en-US" sz="2000" i="1">
                        <a:solidFill>
                          <a:srgbClr val="000000"/>
                        </a:solidFill>
                        <a:latin typeface="Cambria Math" panose="02040503050406030204" pitchFamily="18" charset="0"/>
                      </a:rPr>
                      <m:t>𝐷</m:t>
                    </m:r>
                    <m:r>
                      <a:rPr lang="en-US" sz="2000" i="1">
                        <a:solidFill>
                          <a:srgbClr val="000000"/>
                        </a:solidFill>
                        <a:latin typeface="Cambria Math" panose="02040503050406030204" pitchFamily="18" charset="0"/>
                      </a:rPr>
                      <m:t>=</m:t>
                    </m:r>
                    <m:sSubSup>
                      <m:sSubSupPr>
                        <m:ctrlPr>
                          <a:rPr lang="en-US" sz="2000" i="1">
                            <a:solidFill>
                              <a:srgbClr val="000000"/>
                            </a:solidFill>
                            <a:latin typeface="Cambria Math" panose="02040503050406030204" pitchFamily="18" charset="0"/>
                          </a:rPr>
                        </m:ctrlPr>
                      </m:sSubSupPr>
                      <m:e>
                        <m:d>
                          <m:dPr>
                            <m:begChr m:val="{"/>
                            <m:endChr m:val="}"/>
                            <m:ctrlPr>
                              <a:rPr lang="en-US" sz="2000" i="1">
                                <a:solidFill>
                                  <a:srgbClr val="000000"/>
                                </a:solidFill>
                                <a:latin typeface="Cambria Math" panose="02040503050406030204" pitchFamily="18" charset="0"/>
                              </a:rPr>
                            </m:ctrlPr>
                          </m:dPr>
                          <m: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 | </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𝑥</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ea typeface="Cambria Math" panose="02040503050406030204" pitchFamily="18" charset="0"/>
                              </a:rPr>
                              <m:t>∈</m:t>
                            </m:r>
                            <m:sSup>
                              <m:sSupPr>
                                <m:ctrlPr>
                                  <a:rPr lang="en-US" sz="2000" i="1">
                                    <a:solidFill>
                                      <a:srgbClr val="000000"/>
                                    </a:solidFill>
                                    <a:latin typeface="Cambria Math" panose="02040503050406030204" pitchFamily="18" charset="0"/>
                                    <a:ea typeface="Cambria Math" panose="02040503050406030204" pitchFamily="18" charset="0"/>
                                  </a:rPr>
                                </m:ctrlPr>
                              </m:sSupPr>
                              <m:e>
                                <m:r>
                                  <a:rPr lang="en-US" sz="2000" i="1">
                                    <a:solidFill>
                                      <a:srgbClr val="000000"/>
                                    </a:solidFill>
                                    <a:latin typeface="Cambria Math" panose="02040503050406030204" pitchFamily="18" charset="0"/>
                                    <a:ea typeface="Cambria Math" panose="02040503050406030204" pitchFamily="18" charset="0"/>
                                  </a:rPr>
                                  <m:t>𝑅</m:t>
                                </m:r>
                              </m:e>
                              <m:sup>
                                <m:r>
                                  <a:rPr lang="en-US" sz="2000" i="1">
                                    <a:solidFill>
                                      <a:srgbClr val="000000"/>
                                    </a:solidFill>
                                    <a:latin typeface="Cambria Math" panose="02040503050406030204" pitchFamily="18" charset="0"/>
                                    <a:ea typeface="Cambria Math" panose="02040503050406030204" pitchFamily="18" charset="0"/>
                                  </a:rPr>
                                  <m:t>𝑛</m:t>
                                </m:r>
                              </m:sup>
                            </m:sSup>
                            <m:r>
                              <a:rPr lang="en-US" sz="2000" i="1">
                                <a:solidFill>
                                  <a:srgbClr val="000000"/>
                                </a:solidFill>
                                <a:latin typeface="Cambria Math" panose="02040503050406030204" pitchFamily="18" charset="0"/>
                                <a:ea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𝑦</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ea typeface="Cambria Math" panose="02040503050406030204" pitchFamily="18" charset="0"/>
                              </a:rPr>
                              <m:t>∈{−1,1}</m:t>
                            </m:r>
                          </m:e>
                        </m:d>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𝑚</m:t>
                        </m:r>
                      </m:sup>
                    </m:sSubSup>
                  </m:oMath>
                </a14:m>
                <a:r>
                  <a:rPr lang="en-US" sz="2000" dirty="0"/>
                  <a:t>, we compute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β</m:t>
                    </m:r>
                  </m:oMath>
                </a14:m>
                <a:r>
                  <a:rPr lang="en-US" sz="2000" dirty="0"/>
                  <a:t> for each training example, and say that the number B is the smallest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β</m:t>
                    </m:r>
                  </m:oMath>
                </a14:m>
                <a:r>
                  <a:rPr lang="en-US" sz="2000" dirty="0"/>
                  <a:t> we encounter.</a:t>
                </a:r>
              </a:p>
              <a:p>
                <a:pPr marL="0" indent="0" algn="ctr">
                  <a:buNone/>
                </a:pPr>
                <a14:m>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m:t>
                    </m:r>
                    <m:r>
                      <a:rPr lang="en-US" sz="2000" b="0" i="1" smtClean="0">
                        <a:latin typeface="Cambria Math" panose="02040503050406030204" pitchFamily="18" charset="0"/>
                      </a:rPr>
                      <m:t>𝑚𝑖𝑛</m:t>
                    </m:r>
                    <m:d>
                      <m:dPr>
                        <m:begChr m:val="|"/>
                        <m:endChr m:val="|"/>
                        <m:ctrlPr>
                          <a:rPr lang="en-US" sz="2000" b="0" i="1" smtClean="0">
                            <a:latin typeface="Cambria Math" panose="02040503050406030204" pitchFamily="18" charset="0"/>
                          </a:rPr>
                        </m:ctrlPr>
                      </m:dPr>
                      <m:e>
                        <m:sSub>
                          <m:sSubPr>
                            <m:ctrlPr>
                              <a:rPr lang="el-GR" sz="2000" i="1">
                                <a:latin typeface="Cambria Math" panose="02040503050406030204" pitchFamily="18"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β</m:t>
                            </m:r>
                          </m:e>
                          <m:sub>
                            <m:r>
                              <a:rPr lang="en-US" sz="2000" i="1">
                                <a:latin typeface="Cambria Math" panose="02040503050406030204" pitchFamily="18" charset="0"/>
                                <a:ea typeface="Cambria Math" panose="02040503050406030204" pitchFamily="18" charset="0"/>
                              </a:rPr>
                              <m:t>𝑖</m:t>
                            </m:r>
                          </m:sub>
                        </m:sSub>
                      </m:e>
                    </m:d>
                  </m:oMath>
                </a14:m>
                <a:r>
                  <a:rPr lang="en-US" sz="2000" dirty="0"/>
                  <a:t>, </a:t>
                </a:r>
                <a:r>
                  <a:rPr lang="en-US" sz="2000" dirty="0" err="1"/>
                  <a:t>i</a:t>
                </a:r>
                <a:r>
                  <a:rPr lang="en-US" sz="2000" dirty="0"/>
                  <a:t>=1,…,m</a:t>
                </a:r>
              </a:p>
              <a:p>
                <a:pPr marL="0" indent="0" algn="just">
                  <a:buNone/>
                </a:pPr>
                <a:endParaRPr lang="en-US" sz="2000" dirty="0"/>
              </a:p>
              <a:p>
                <a:pPr marL="0" indent="0" algn="just">
                  <a:buNone/>
                </a:pPr>
                <a:r>
                  <a:rPr lang="en-US" sz="2000" dirty="0"/>
                  <a:t>If we need to choose between two hyperplanes, we will then select the one from which B is the largest. This means that if we have k hyperplanes, we will compute </a:t>
                </a:r>
                <a14:m>
                  <m:oMath xmlns:m="http://schemas.openxmlformats.org/officeDocument/2006/math">
                    <m:r>
                      <a:rPr lang="en-US" sz="2000" b="0" i="1" smtClean="0">
                        <a:latin typeface="Cambria Math" panose="02040503050406030204" pitchFamily="18" charset="0"/>
                      </a:rPr>
                      <m:t>𝑚𝑎𝑥</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𝐵</m:t>
                        </m:r>
                      </m:e>
                      <m:sub>
                        <m:r>
                          <a:rPr lang="en-US" sz="2000" b="0" i="1" smtClean="0">
                            <a:latin typeface="Cambria Math" panose="02040503050406030204" pitchFamily="18" charset="0"/>
                          </a:rPr>
                          <m:t>𝑖</m:t>
                        </m:r>
                      </m:sub>
                    </m:sSub>
                  </m:oMath>
                </a14:m>
                <a:r>
                  <a:rPr lang="en-US" sz="2000" dirty="0"/>
                  <a:t> (</a:t>
                </a:r>
                <a:r>
                  <a:rPr lang="en-US" sz="2000" dirty="0" err="1"/>
                  <a:t>i</a:t>
                </a:r>
                <a:r>
                  <a:rPr lang="en-US" sz="2000" dirty="0"/>
                  <a:t>=1,…,k) and select the hyperplane having this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𝑖</m:t>
                        </m:r>
                      </m:sub>
                    </m:sSub>
                  </m:oMath>
                </a14:m>
                <a:r>
                  <a:rPr lang="en-US" sz="2000" dirty="0"/>
                  <a:t>. </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38200" y="1379914"/>
                <a:ext cx="10515600" cy="4322618"/>
              </a:xfrm>
              <a:blipFill>
                <a:blip r:embed="rId2"/>
                <a:stretch>
                  <a:fillRect l="-638" t="-1410" r="-1043"/>
                </a:stretch>
              </a:blipFill>
            </p:spPr>
            <p:txBody>
              <a:bodyPr/>
              <a:lstStyle/>
              <a:p>
                <a:r>
                  <a:rPr lang="en-US">
                    <a:noFill/>
                  </a:rPr>
                  <a:t> </a:t>
                </a:r>
              </a:p>
            </p:txBody>
          </p:sp>
        </mc:Fallback>
      </mc:AlternateContent>
      <p:sp>
        <p:nvSpPr>
          <p:cNvPr id="3" name="Rectangle 2"/>
          <p:cNvSpPr/>
          <p:nvPr/>
        </p:nvSpPr>
        <p:spPr>
          <a:xfrm>
            <a:off x="670828" y="434632"/>
            <a:ext cx="6421245" cy="538609"/>
          </a:xfrm>
          <a:prstGeom prst="rect">
            <a:avLst/>
          </a:prstGeom>
        </p:spPr>
        <p:txBody>
          <a:bodyPr wrap="none">
            <a:spAutoFit/>
          </a:bodyPr>
          <a:lstStyle/>
          <a:p>
            <a:r>
              <a:rPr lang="en-US" sz="2900" b="1" u="sng" dirty="0"/>
              <a:t>How can we compare two hyperplanes? </a:t>
            </a:r>
            <a:endParaRPr lang="en-US" sz="2900" dirty="0"/>
          </a:p>
        </p:txBody>
      </p:sp>
    </p:spTree>
    <p:extLst>
      <p:ext uri="{BB962C8B-B14F-4D97-AF65-F5344CB8AC3E}">
        <p14:creationId xmlns:p14="http://schemas.microsoft.com/office/powerpoint/2010/main" val="271569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0591"/>
          </a:xfrm>
        </p:spPr>
        <p:txBody>
          <a:bodyPr>
            <a:normAutofit/>
          </a:bodyPr>
          <a:lstStyle/>
          <a:p>
            <a:r>
              <a:rPr lang="en-US" sz="3200" b="1" u="sng" dirty="0"/>
              <a:t>Does the hyperplane correctly classify the data? </a:t>
            </a:r>
            <a:endParaRPr lang="en-US" sz="3200" u="sng" dirty="0"/>
          </a:p>
        </p:txBody>
      </p:sp>
      <p:sp>
        <p:nvSpPr>
          <p:cNvPr id="3" name="Content Placeholder 2"/>
          <p:cNvSpPr>
            <a:spLocks noGrp="1"/>
          </p:cNvSpPr>
          <p:nvPr>
            <p:ph idx="1"/>
          </p:nvPr>
        </p:nvSpPr>
        <p:spPr>
          <a:xfrm>
            <a:off x="838200" y="1202170"/>
            <a:ext cx="10515600" cy="4351338"/>
          </a:xfrm>
        </p:spPr>
        <p:txBody>
          <a:bodyPr>
            <a:normAutofit/>
          </a:bodyPr>
          <a:lstStyle/>
          <a:p>
            <a:r>
              <a:rPr lang="en-US" sz="2200" dirty="0"/>
              <a:t>Computing the number B allows us to select a hyperplane. </a:t>
            </a:r>
          </a:p>
        </p:txBody>
      </p:sp>
      <p:pic>
        <p:nvPicPr>
          <p:cNvPr id="6" name="Picture 5"/>
          <p:cNvPicPr>
            <a:picLocks noChangeAspect="1"/>
          </p:cNvPicPr>
          <p:nvPr/>
        </p:nvPicPr>
        <p:blipFill>
          <a:blip r:embed="rId2"/>
          <a:stretch>
            <a:fillRect/>
          </a:stretch>
        </p:blipFill>
        <p:spPr>
          <a:xfrm>
            <a:off x="1346807" y="1721684"/>
            <a:ext cx="2775284" cy="2315273"/>
          </a:xfrm>
          <a:prstGeom prst="rect">
            <a:avLst/>
          </a:prstGeom>
        </p:spPr>
      </p:pic>
      <p:pic>
        <p:nvPicPr>
          <p:cNvPr id="7" name="Picture 6"/>
          <p:cNvPicPr>
            <a:picLocks noChangeAspect="1"/>
          </p:cNvPicPr>
          <p:nvPr/>
        </p:nvPicPr>
        <p:blipFill>
          <a:blip r:embed="rId3"/>
          <a:stretch>
            <a:fillRect/>
          </a:stretch>
        </p:blipFill>
        <p:spPr>
          <a:xfrm>
            <a:off x="5269249" y="1768437"/>
            <a:ext cx="3290786" cy="234259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24239" y="4355654"/>
                <a:ext cx="10113094" cy="2240998"/>
              </a:xfrm>
              <a:prstGeom prst="rect">
                <a:avLst/>
              </a:prstGeom>
            </p:spPr>
            <p:txBody>
              <a:bodyPr wrap="square">
                <a:spAutoFit/>
              </a:bodyPr>
              <a:lstStyle/>
              <a:p>
                <a:r>
                  <a:rPr lang="en-US" dirty="0"/>
                  <a:t>How can we adjust our formula to meet this requirement? </a:t>
                </a:r>
              </a:p>
              <a:p>
                <a:r>
                  <a:rPr lang="en-US" dirty="0"/>
                  <a:t>Well, there is one component of our training example (</a:t>
                </a:r>
                <a:r>
                  <a:rPr lang="en-US" dirty="0" err="1"/>
                  <a:t>x,y</a:t>
                </a:r>
                <a:r>
                  <a:rPr lang="en-US" dirty="0"/>
                  <a:t>) that we did not use: the y! </a:t>
                </a:r>
              </a:p>
              <a:p>
                <a:r>
                  <a:rPr lang="en-US" dirty="0">
                    <a:solidFill>
                      <a:srgbClr val="000000"/>
                    </a:solidFill>
                    <a:latin typeface="Arial" panose="020B0604020202020204" pitchFamily="34" charset="0"/>
                  </a:rPr>
                  <a:t>Given a data set D, we can compute: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𝑚</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e>
                      </m:func>
                    </m:oMath>
                  </m:oMathPara>
                </a14:m>
                <a:endParaRPr lang="en-US" b="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𝑚</m:t>
                              </m:r>
                            </m:lim>
                          </m:limLow>
                        </m:fName>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e>
                      </m:func>
                    </m:oMath>
                  </m:oMathPara>
                </a14:m>
                <a:endParaRPr lang="en-US" dirty="0"/>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number F is known as the </a:t>
                </a:r>
                <a:r>
                  <a:rPr lang="en-US" b="1" dirty="0">
                    <a:solidFill>
                      <a:srgbClr val="000000"/>
                    </a:solidFill>
                    <a:latin typeface="Arial" panose="020B0604020202020204" pitchFamily="34" charset="0"/>
                  </a:rPr>
                  <a:t>functional margin of the data set D</a:t>
                </a:r>
                <a:r>
                  <a:rPr lang="en-US" dirty="0">
                    <a:solidFill>
                      <a:srgbClr val="000000"/>
                    </a:solidFill>
                    <a:latin typeface="Arial" panose="020B0604020202020204" pitchFamily="34" charset="0"/>
                  </a:rPr>
                  <a:t>. </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24239" y="4355654"/>
                <a:ext cx="10113094" cy="2240998"/>
              </a:xfrm>
              <a:prstGeom prst="rect">
                <a:avLst/>
              </a:prstGeom>
              <a:blipFill>
                <a:blip r:embed="rId4"/>
                <a:stretch>
                  <a:fillRect l="-542" t="-1635" b="-3270"/>
                </a:stretch>
              </a:blipFill>
            </p:spPr>
            <p:txBody>
              <a:bodyPr/>
              <a:lstStyle/>
              <a:p>
                <a:r>
                  <a:rPr lang="en-US">
                    <a:noFill/>
                  </a:rPr>
                  <a:t> </a:t>
                </a:r>
              </a:p>
            </p:txBody>
          </p:sp>
        </mc:Fallback>
      </mc:AlternateContent>
    </p:spTree>
    <p:extLst>
      <p:ext uri="{BB962C8B-B14F-4D97-AF65-F5344CB8AC3E}">
        <p14:creationId xmlns:p14="http://schemas.microsoft.com/office/powerpoint/2010/main" val="278167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r>
              <a:rPr lang="en-US" sz="3200" b="1" u="sng" dirty="0"/>
              <a:t>Scale invariance </a:t>
            </a:r>
            <a:endParaRPr lang="en-US" sz="32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440615"/>
                <a:ext cx="10515600" cy="4351338"/>
              </a:xfrm>
            </p:spPr>
            <p:txBody>
              <a:bodyPr>
                <a:normAutofit lnSpcReduction="10000"/>
              </a:bodyPr>
              <a:lstStyle/>
              <a:p>
                <a:r>
                  <a:rPr lang="az-Latn-AZ" sz="2000" dirty="0"/>
                  <a:t>T</a:t>
                </a:r>
                <a:r>
                  <a:rPr lang="en-US" sz="2000" dirty="0"/>
                  <a:t>here is a major problem with the functional margin: is not scale invariant.</a:t>
                </a:r>
              </a:p>
              <a:p>
                <a:r>
                  <a:rPr lang="en-US" sz="2000" dirty="0"/>
                  <a:t>Given a vector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2,1</m:t>
                        </m:r>
                      </m:e>
                    </m:d>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𝑏</m:t>
                        </m:r>
                      </m:e>
                      <m:sub>
                        <m:r>
                          <a:rPr lang="en-US" sz="2000" i="1">
                            <a:latin typeface="Cambria Math" panose="02040503050406030204" pitchFamily="18" charset="0"/>
                          </a:rPr>
                          <m:t>1</m:t>
                        </m:r>
                      </m:sub>
                    </m:sSub>
                    <m:r>
                      <a:rPr lang="en-US" sz="2000" b="0" i="1" smtClean="0">
                        <a:latin typeface="Cambria Math" panose="02040503050406030204" pitchFamily="18" charset="0"/>
                      </a:rPr>
                      <m:t>=5</m:t>
                    </m:r>
                  </m:oMath>
                </a14:m>
                <a:r>
                  <a:rPr lang="en-US" sz="2000" dirty="0"/>
                  <a:t>, if we multiply them by 10, we get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2</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b="0" i="1" smtClean="0">
                            <a:latin typeface="Cambria Math" panose="02040503050406030204" pitchFamily="18" charset="0"/>
                          </a:rPr>
                          <m:t>0</m:t>
                        </m:r>
                        <m:r>
                          <a:rPr lang="en-US" sz="2000" i="1">
                            <a:latin typeface="Cambria Math" panose="02040503050406030204" pitchFamily="18" charset="0"/>
                          </a:rPr>
                          <m:t>,1</m:t>
                        </m:r>
                        <m:r>
                          <a:rPr lang="en-US" sz="2000" b="0" i="1" smtClean="0">
                            <a:latin typeface="Cambria Math" panose="02040503050406030204" pitchFamily="18" charset="0"/>
                          </a:rPr>
                          <m:t>0</m:t>
                        </m:r>
                      </m:e>
                    </m:d>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1</m:t>
                        </m:r>
                      </m:sub>
                    </m:sSub>
                    <m:r>
                      <a:rPr lang="en-US" sz="2000" i="1">
                        <a:latin typeface="Cambria Math" panose="02040503050406030204" pitchFamily="18" charset="0"/>
                      </a:rPr>
                      <m:t>=5</m:t>
                    </m:r>
                  </m:oMath>
                </a14:m>
                <a:r>
                  <a:rPr lang="en-US" sz="2000" dirty="0"/>
                  <a:t>0. We say we </a:t>
                </a:r>
                <a:r>
                  <a:rPr lang="en-US" sz="2000" b="1" dirty="0"/>
                  <a:t>rescaled</a:t>
                </a:r>
                <a:r>
                  <a:rPr lang="en-US" sz="2000" dirty="0"/>
                  <a:t> them.</a:t>
                </a:r>
              </a:p>
              <a:p>
                <a:r>
                  <a:rPr lang="en-US" sz="2000" dirty="0"/>
                  <a:t>The vectors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2</m:t>
                        </m:r>
                      </m:sub>
                    </m:sSub>
                  </m:oMath>
                </a14:m>
                <a:r>
                  <a:rPr lang="en-US" sz="2000" dirty="0"/>
                  <a:t>, represent the same hyperplane because they have the same unit vector. The hyperplane being a plane orthogonal to a vector w. It does not matter how long the vector is. The only thing that matters is its direction.  </a:t>
                </a:r>
              </a:p>
              <a:p>
                <a:endParaRPr lang="en-US" sz="2000" dirty="0"/>
              </a:p>
              <a:p>
                <a:r>
                  <a:rPr lang="en-US" sz="2000" dirty="0"/>
                  <a:t>To solve this problem we only need to make a small adjustment. Instead of using the vector w, we will use its unit vector. To do so, we will divide w by its norm. in the same way, we will divide b by the norm of w to make it scale invariant as well.</a:t>
                </a:r>
              </a:p>
              <a:p>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𝑖</m:t>
                              </m:r>
                              <m:r>
                                <a:rPr lang="en-US" sz="2000" i="1">
                                  <a:latin typeface="Cambria Math" panose="02040503050406030204" pitchFamily="18" charset="0"/>
                                </a:rPr>
                                <m:t>=1,..,</m:t>
                              </m:r>
                              <m:r>
                                <a:rPr lang="en-US" sz="2000" i="1">
                                  <a:latin typeface="Cambria Math" panose="02040503050406030204" pitchFamily="18" charset="0"/>
                                </a:rPr>
                                <m:t>𝑚</m:t>
                              </m:r>
                            </m:lim>
                          </m:limLow>
                        </m:fName>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𝑦</m:t>
                              </m:r>
                            </m:e>
                            <m:sub>
                              <m:r>
                                <a:rPr lang="en-US" sz="2000" i="1">
                                  <a:latin typeface="Cambria Math" panose="02040503050406030204" pitchFamily="18" charset="0"/>
                                </a:rPr>
                                <m:t>𝑖</m:t>
                              </m:r>
                            </m:sub>
                          </m:sSub>
                        </m:e>
                      </m:func>
                      <m:d>
                        <m:dPr>
                          <m:ctrlPr>
                            <a:rPr lang="en-US" sz="2000" i="1">
                              <a:latin typeface="Cambria Math" panose="02040503050406030204" pitchFamily="18" charset="0"/>
                              <a:ea typeface="Cambria Math" panose="02040503050406030204" pitchFamily="18" charset="0"/>
                            </a:rPr>
                          </m:ctrlPr>
                        </m:dPr>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𝑤</m:t>
                              </m:r>
                            </m:num>
                            <m:den>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𝑤</m:t>
                                  </m:r>
                                </m:e>
                              </m:d>
                            </m:den>
                          </m:f>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𝑏</m:t>
                              </m:r>
                            </m:num>
                            <m:den>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𝑤</m:t>
                                  </m:r>
                                </m:e>
                              </m:d>
                            </m:den>
                          </m:f>
                        </m:e>
                      </m:d>
                    </m:oMath>
                  </m:oMathPara>
                </a14:m>
                <a:endParaRPr lang="en-US" sz="2000" dirty="0"/>
              </a:p>
              <a:p>
                <a:pPr marL="0" indent="0">
                  <a:buNone/>
                </a:pPr>
                <a:endParaRPr lang="az-Latn-AZ" sz="2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440615"/>
                <a:ext cx="10515600" cy="4351338"/>
              </a:xfrm>
              <a:blipFill>
                <a:blip r:embed="rId2"/>
                <a:stretch>
                  <a:fillRect l="-522" t="-1961" r="-522"/>
                </a:stretch>
              </a:blipFill>
            </p:spPr>
            <p:txBody>
              <a:bodyPr/>
              <a:lstStyle/>
              <a:p>
                <a:r>
                  <a:rPr lang="en-US">
                    <a:noFill/>
                  </a:rPr>
                  <a:t> </a:t>
                </a:r>
              </a:p>
            </p:txBody>
          </p:sp>
        </mc:Fallback>
      </mc:AlternateContent>
    </p:spTree>
    <p:extLst>
      <p:ext uri="{BB962C8B-B14F-4D97-AF65-F5344CB8AC3E}">
        <p14:creationId xmlns:p14="http://schemas.microsoft.com/office/powerpoint/2010/main" val="331281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13222" y="1065034"/>
            <a:ext cx="2998679" cy="3118031"/>
          </a:xfrm>
          <a:prstGeom prst="rect">
            <a:avLst/>
          </a:prstGeom>
        </p:spPr>
      </p:pic>
      <p:sp>
        <p:nvSpPr>
          <p:cNvPr id="3" name="Rectangle 2"/>
          <p:cNvSpPr/>
          <p:nvPr/>
        </p:nvSpPr>
        <p:spPr>
          <a:xfrm>
            <a:off x="577061" y="293316"/>
            <a:ext cx="5206875" cy="523220"/>
          </a:xfrm>
          <a:prstGeom prst="rect">
            <a:avLst/>
          </a:prstGeom>
        </p:spPr>
        <p:txBody>
          <a:bodyPr wrap="none">
            <a:spAutoFit/>
          </a:bodyPr>
          <a:lstStyle/>
          <a:p>
            <a:r>
              <a:rPr lang="en-US" sz="2800" u="sng" dirty="0">
                <a:solidFill>
                  <a:srgbClr val="000000"/>
                </a:solidFill>
                <a:latin typeface="Arial" panose="020B0604020202020204" pitchFamily="34" charset="0"/>
              </a:rPr>
              <a:t>Finding the optimal hyperplane </a:t>
            </a:r>
            <a:endParaRPr lang="en-US" sz="2800" u="sng" dirty="0"/>
          </a:p>
        </p:txBody>
      </p:sp>
      <mc:AlternateContent xmlns:mc="http://schemas.openxmlformats.org/markup-compatibility/2006" xmlns:a14="http://schemas.microsoft.com/office/drawing/2010/main">
        <mc:Choice Requires="a14">
          <p:sp>
            <p:nvSpPr>
              <p:cNvPr id="11" name="Rectangle 10"/>
              <p:cNvSpPr/>
              <p:nvPr/>
            </p:nvSpPr>
            <p:spPr>
              <a:xfrm>
                <a:off x="501636" y="1065034"/>
                <a:ext cx="7611586" cy="1042593"/>
              </a:xfrm>
              <a:prstGeom prst="rect">
                <a:avLst/>
              </a:prstGeom>
            </p:spPr>
            <p:txBody>
              <a:bodyPr wrap="square">
                <a:spAutoFit/>
              </a:bodyPr>
              <a:lstStyle/>
              <a:p>
                <a:r>
                  <a:rPr lang="en-US" sz="1600" dirty="0">
                    <a:solidFill>
                      <a:srgbClr val="000000"/>
                    </a:solidFill>
                    <a:latin typeface="Arial" panose="020B0604020202020204" pitchFamily="34" charset="0"/>
                  </a:rPr>
                  <a:t>The vector k has the same direction as the vector w, so they share the same unit vector: </a:t>
                </a:r>
                <a14:m>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k</m:t>
                    </m:r>
                    <m:r>
                      <a:rPr lang="en-US" sz="1600" b="0" i="0"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d</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𝑤</m:t>
                        </m:r>
                      </m:num>
                      <m:den>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den>
                    </m:f>
                  </m:oMath>
                </a14:m>
                <a:r>
                  <a:rPr lang="en-US" sz="1600" dirty="0"/>
                  <a:t>.</a:t>
                </a:r>
              </a:p>
              <a:p>
                <a:r>
                  <a:rPr lang="en-US" sz="1600" dirty="0"/>
                  <a:t>Moreover,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𝑥</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d</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𝑤</m:t>
                        </m:r>
                      </m:num>
                      <m:den>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den>
                    </m:f>
                  </m:oMath>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501636" y="1065034"/>
                <a:ext cx="7611586" cy="1042593"/>
              </a:xfrm>
              <a:prstGeom prst="rect">
                <a:avLst/>
              </a:prstGeom>
              <a:blipFill>
                <a:blip r:embed="rId3"/>
                <a:stretch>
                  <a:fillRect l="-400" t="-1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012629" y="2493082"/>
                <a:ext cx="2366545" cy="2075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𝑤</m:t>
                      </m:r>
                      <m:r>
                        <a:rPr lang="en-US" sz="1600"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=0</m:t>
                      </m:r>
                    </m:oMath>
                  </m:oMathPara>
                </a14:m>
                <a:endParaRPr lang="en-US" sz="1600" b="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d>
                        <m:dPr>
                          <m:ctrlPr>
                            <a:rPr lang="en-US" sz="1600" i="1" smtClean="0">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rPr>
                            <m:t>𝑥</m:t>
                          </m:r>
                          <m:r>
                            <a:rPr lang="en-US" sz="1600" i="1">
                              <a:latin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d</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𝑤</m:t>
                              </m:r>
                            </m:num>
                            <m:den>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den>
                          </m:f>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m:t>
                      </m:r>
                      <m:r>
                        <a:rPr lang="en-US" sz="1600" b="0" i="1" smtClean="0">
                          <a:latin typeface="Cambria Math" panose="02040503050406030204" pitchFamily="18" charset="0"/>
                          <a:ea typeface="Cambria Math" panose="02040503050406030204" pitchFamily="18" charset="0"/>
                        </a:rPr>
                        <m:t>=0</m:t>
                      </m:r>
                    </m:oMath>
                  </m:oMathPara>
                </a14:m>
                <a:endParaRPr lang="en-US"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𝑑</m:t>
                      </m:r>
                      <m:f>
                        <m:fPr>
                          <m:ctrlPr>
                            <a:rPr lang="en-US" sz="1600" i="1">
                              <a:latin typeface="Cambria Math" panose="02040503050406030204" pitchFamily="18" charset="0"/>
                              <a:ea typeface="Cambria Math" panose="02040503050406030204" pitchFamily="18" charset="0"/>
                            </a:rPr>
                          </m:ctrlPr>
                        </m:fPr>
                        <m:num>
                          <m:sSup>
                            <m:sSupPr>
                              <m:ctrlPr>
                                <a:rPr lang="en-US" sz="1600" i="1" smtClean="0">
                                  <a:latin typeface="Cambria Math" panose="02040503050406030204" pitchFamily="18" charset="0"/>
                                  <a:ea typeface="Cambria Math" panose="02040503050406030204" pitchFamily="18" charset="0"/>
                                </a:rPr>
                              </m:ctrlPr>
                            </m:sSupPr>
                            <m:e>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e>
                            <m:sup>
                              <m:r>
                                <a:rPr lang="en-US" sz="1600" b="0" i="1" smtClean="0">
                                  <a:latin typeface="Cambria Math" panose="02040503050406030204" pitchFamily="18" charset="0"/>
                                  <a:ea typeface="Cambria Math" panose="02040503050406030204" pitchFamily="18" charset="0"/>
                                </a:rPr>
                                <m:t>2</m:t>
                              </m:r>
                            </m:sup>
                          </m:sSup>
                        </m:num>
                        <m:den>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den>
                      </m:f>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m:t>
                      </m:r>
                      <m:r>
                        <a:rPr lang="en-US" sz="1600" b="0" i="1" smtClean="0">
                          <a:latin typeface="Cambria Math" panose="02040503050406030204" pitchFamily="18" charset="0"/>
                          <a:ea typeface="Cambria Math" panose="02040503050406030204" pitchFamily="18" charset="0"/>
                        </a:rPr>
                        <m:t>=0</m:t>
                      </m:r>
                    </m:oMath>
                  </m:oMathPara>
                </a14:m>
                <a:endParaRPr lang="en-US"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𝑑</m:t>
                      </m:r>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m:t>
                      </m:r>
                      <m:r>
                        <a:rPr lang="en-US" sz="1600" b="0" i="1" smtClean="0">
                          <a:latin typeface="Cambria Math" panose="02040503050406030204" pitchFamily="18" charset="0"/>
                          <a:ea typeface="Cambria Math" panose="02040503050406030204" pitchFamily="18" charset="0"/>
                        </a:rPr>
                        <m:t>=0</m:t>
                      </m:r>
                    </m:oMath>
                  </m:oMathPara>
                </a14:m>
                <a:endParaRPr lang="en-US"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𝑑</m:t>
                      </m:r>
                      <m:r>
                        <a:rPr lang="en-US" sz="1600" b="0" i="1" smtClean="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𝑤</m:t>
                          </m:r>
                        </m:num>
                        <m:den>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den>
                      </m:f>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𝑥</m:t>
                      </m:r>
                      <m:r>
                        <a:rPr lang="en-US" sz="1600" b="0" i="1" smtClean="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𝑏</m:t>
                          </m:r>
                        </m:num>
                        <m:den>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den>
                      </m:f>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1012629" y="2493082"/>
                <a:ext cx="2366545" cy="2075696"/>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409377" y="4628035"/>
            <a:ext cx="10205975" cy="646331"/>
          </a:xfrm>
          <a:prstGeom prst="rect">
            <a:avLst/>
          </a:prstGeom>
        </p:spPr>
        <p:txBody>
          <a:bodyPr wrap="square">
            <a:spAutoFit/>
          </a:bodyPr>
          <a:lstStyle/>
          <a:p>
            <a:r>
              <a:rPr lang="en-US" dirty="0"/>
              <a:t>We multiply by to ensure that we select a hyperplane that correctly classifies the data, and it gives us the geometric margin formula</a:t>
            </a:r>
          </a:p>
        </p:txBody>
      </p:sp>
      <mc:AlternateContent xmlns:mc="http://schemas.openxmlformats.org/markup-compatibility/2006" xmlns:a14="http://schemas.microsoft.com/office/drawing/2010/main">
        <mc:Choice Requires="a14">
          <p:sp>
            <p:nvSpPr>
              <p:cNvPr id="14" name="Rectangle 13"/>
              <p:cNvSpPr/>
              <p:nvPr/>
            </p:nvSpPr>
            <p:spPr>
              <a:xfrm>
                <a:off x="3977159" y="5502471"/>
                <a:ext cx="252017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𝑤</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𝑏</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e>
                      </m:d>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977159" y="5502471"/>
                <a:ext cx="2520177" cy="71468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504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Prerequisites: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6895" y="1612112"/>
                <a:ext cx="10515600" cy="4351338"/>
              </a:xfrm>
            </p:spPr>
            <p:txBody>
              <a:bodyPr/>
              <a:lstStyle/>
              <a:p>
                <a:r>
                  <a:rPr lang="en-US" i="1" dirty="0"/>
                  <a:t>A </a:t>
                </a:r>
                <a:r>
                  <a:rPr lang="en-US" b="1" i="1" dirty="0"/>
                  <a:t>vector </a:t>
                </a:r>
                <a:r>
                  <a:rPr lang="en-US" i="1" dirty="0"/>
                  <a:t>is an object that has both a magnitude and a direction. </a:t>
                </a:r>
              </a:p>
              <a:p>
                <a:r>
                  <a:rPr lang="en-US" sz="1800" dirty="0"/>
                  <a:t>we denote a vector with the coordinates of its endpoint (the point where the tip of the arrow is). In Figure 1, the point A has the coordinates (4,3). We can write:</a:t>
                </a:r>
                <a:endParaRPr lang="az-Latn-AZ" sz="1800" dirty="0"/>
              </a:p>
              <a:p>
                <a:pPr marL="0" indent="0" algn="ctr">
                  <a:buNone/>
                </a:pP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𝑂𝐴</m:t>
                        </m:r>
                      </m:e>
                    </m:acc>
                  </m:oMath>
                </a14:m>
                <a:r>
                  <a:rPr lang="en-US" sz="1800" dirty="0"/>
                  <a:t>=(4,3)</a:t>
                </a:r>
              </a:p>
              <a:p>
                <a:pPr algn="ct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6895" y="1612112"/>
                <a:ext cx="10515600" cy="4351338"/>
              </a:xfrm>
              <a:blipFill>
                <a:blip r:embed="rId2"/>
                <a:stretch>
                  <a:fillRect l="-1043" t="-2241" r="-69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8961121" y="2921957"/>
            <a:ext cx="2928142" cy="294769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06582" y="3242771"/>
                <a:ext cx="8711632" cy="3382401"/>
              </a:xfrm>
              <a:prstGeom prst="rect">
                <a:avLst/>
              </a:prstGeom>
            </p:spPr>
            <p:txBody>
              <a:bodyPr wrap="square">
                <a:spAutoFit/>
              </a:bodyPr>
              <a:lstStyle/>
              <a:p>
                <a:r>
                  <a:rPr lang="en-US" i="1" dirty="0"/>
                  <a:t>The magnitude, or length, of a vector x is written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and is called its norm. </a:t>
                </a:r>
              </a:p>
              <a:p>
                <a:r>
                  <a:rPr lang="en-US" dirty="0"/>
                  <a:t>In general, we compute the norm of a vector</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𝑥</m:t>
                        </m:r>
                        <m:r>
                          <a:rPr lang="en-US" b="0" i="1" baseline="-25000" smtClean="0">
                            <a:latin typeface="Cambria Math" panose="02040503050406030204" pitchFamily="18" charset="0"/>
                          </a:rPr>
                          <m:t>𝑛</m:t>
                        </m:r>
                        <m:r>
                          <a:rPr lang="en-US" b="0" i="1" baseline="-25000" smtClean="0">
                            <a:latin typeface="Cambria Math" panose="02040503050406030204" pitchFamily="18" charset="0"/>
                          </a:rPr>
                          <m:t>,</m:t>
                        </m:r>
                      </m:e>
                    </m:d>
                  </m:oMath>
                </a14:m>
                <a:r>
                  <a:rPr lang="en-US" dirty="0"/>
                  <a:t> by using Euclidean norm formula:</a:t>
                </a:r>
              </a:p>
              <a:p>
                <a:r>
                  <a:rPr lang="en-US" dirty="0"/>
                  <a:t> </a:t>
                </a:r>
              </a:p>
              <a:p>
                <a:r>
                  <a:rPr lang="en-US" dirty="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a:t>
                </a:r>
                <a14:m>
                  <m:oMath xmlns:m="http://schemas.openxmlformats.org/officeDocument/2006/math">
                    <m:rad>
                      <m:radPr>
                        <m:degHide m:val="on"/>
                        <m:ctrlPr>
                          <a:rPr lang="en-US" i="1" dirty="0" smtClean="0">
                            <a:latin typeface="Cambria Math" panose="02040503050406030204" pitchFamily="18" charset="0"/>
                          </a:rPr>
                        </m:ctrlPr>
                      </m:radPr>
                      <m:deg/>
                      <m:e>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2</m:t>
                            </m:r>
                          </m:sup>
                        </m:sSubSup>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𝑥</m:t>
                            </m:r>
                          </m:e>
                          <m:sub>
                            <m:r>
                              <a:rPr lang="en-US" b="0" i="1" dirty="0" smtClean="0">
                                <a:latin typeface="Cambria Math" panose="02040503050406030204" pitchFamily="18" charset="0"/>
                              </a:rPr>
                              <m:t>𝑛</m:t>
                            </m:r>
                          </m:sub>
                          <m:sup>
                            <m:r>
                              <a:rPr lang="en-US" b="0" i="1" dirty="0" smtClean="0">
                                <a:latin typeface="Cambria Math" panose="02040503050406030204" pitchFamily="18" charset="0"/>
                              </a:rPr>
                              <m:t>2</m:t>
                            </m:r>
                          </m:sup>
                        </m:sSubSup>
                      </m:e>
                    </m:rad>
                  </m:oMath>
                </a14:m>
                <a:endParaRPr lang="az-Latn-AZ" dirty="0"/>
              </a:p>
              <a:p>
                <a:pPr algn="ctr"/>
                <a:endParaRPr lang="az-Latn-AZ" i="1" dirty="0">
                  <a:latin typeface="Cambria Math" panose="02040503050406030204" pitchFamily="18" charset="0"/>
                </a:endParaRPr>
              </a:p>
              <a:p>
                <a:pPr algn="ctr"/>
                <a14:m>
                  <m:oMath xmlns:m="http://schemas.openxmlformats.org/officeDocument/2006/math">
                    <m:r>
                      <a:rPr lang="en-US" i="1">
                        <a:latin typeface="Cambria Math" panose="02040503050406030204" pitchFamily="18" charset="0"/>
                      </a:rPr>
                      <m:t>𝑄𝐴</m:t>
                    </m:r>
                  </m:oMath>
                </a14:m>
                <a:r>
                  <a:rPr lang="en-US" baseline="30000" dirty="0"/>
                  <a:t>2 </a:t>
                </a:r>
                <a:r>
                  <a:rPr lang="en-US" dirty="0"/>
                  <a:t>= 4</a:t>
                </a:r>
                <a:r>
                  <a:rPr lang="en-US" baseline="30000" dirty="0"/>
                  <a:t>2</a:t>
                </a:r>
                <a:r>
                  <a:rPr lang="en-US" dirty="0"/>
                  <a:t>+3</a:t>
                </a:r>
                <a:r>
                  <a:rPr lang="en-US" baseline="30000" dirty="0"/>
                  <a:t>2</a:t>
                </a:r>
                <a:endParaRPr lang="az-Latn-AZ" baseline="30000" dirty="0"/>
              </a:p>
              <a:p>
                <a:endParaRPr lang="az-Latn-AZ"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𝑂𝐴</m:t>
                          </m:r>
                        </m:e>
                      </m:d>
                      <m:r>
                        <a:rPr lang="en-US" i="1">
                          <a:latin typeface="Cambria Math" panose="02040503050406030204" pitchFamily="18" charset="0"/>
                        </a:rPr>
                        <m:t>=</m:t>
                      </m:r>
                      <m:r>
                        <a:rPr lang="en-US" i="1">
                          <a:latin typeface="Cambria Math" panose="02040503050406030204" pitchFamily="18" charset="0"/>
                        </a:rPr>
                        <m:t>𝑂𝐴</m:t>
                      </m:r>
                      <m:r>
                        <a:rPr lang="en-US" i="1">
                          <a:latin typeface="Cambria Math" panose="02040503050406030204" pitchFamily="18" charset="0"/>
                        </a:rPr>
                        <m:t>=5</m:t>
                      </m:r>
                    </m:oMath>
                  </m:oMathPara>
                </a14:m>
                <a:endParaRPr lang="en-US" dirty="0"/>
              </a:p>
              <a:p>
                <a:endParaRPr lang="en-US" baseline="30000" dirty="0"/>
              </a:p>
              <a:p>
                <a:endParaRPr lang="en-US" dirty="0"/>
              </a:p>
              <a:p>
                <a:r>
                  <a:rPr lang="en-US" dirty="0"/>
                  <a:t> </a:t>
                </a:r>
              </a:p>
            </p:txBody>
          </p:sp>
        </mc:Choice>
        <mc:Fallback xmlns="">
          <p:sp>
            <p:nvSpPr>
              <p:cNvPr id="4" name="Rectangle 3"/>
              <p:cNvSpPr>
                <a:spLocks noRot="1" noChangeAspect="1" noMove="1" noResize="1" noEditPoints="1" noAdjustHandles="1" noChangeArrowheads="1" noChangeShapeType="1" noTextEdit="1"/>
              </p:cNvSpPr>
              <p:nvPr/>
            </p:nvSpPr>
            <p:spPr>
              <a:xfrm>
                <a:off x="706582" y="3242771"/>
                <a:ext cx="8711632" cy="3382401"/>
              </a:xfrm>
              <a:prstGeom prst="rect">
                <a:avLst/>
              </a:prstGeom>
              <a:blipFill>
                <a:blip r:embed="rId4"/>
                <a:stretch>
                  <a:fillRect l="-630" t="-1081"/>
                </a:stretch>
              </a:blipFill>
            </p:spPr>
            <p:txBody>
              <a:bodyPr/>
              <a:lstStyle/>
              <a:p>
                <a:r>
                  <a:rPr lang="en-US">
                    <a:noFill/>
                  </a:rPr>
                  <a:t> </a:t>
                </a:r>
              </a:p>
            </p:txBody>
          </p:sp>
        </mc:Fallback>
      </mc:AlternateContent>
    </p:spTree>
    <p:extLst>
      <p:ext uri="{BB962C8B-B14F-4D97-AF65-F5344CB8AC3E}">
        <p14:creationId xmlns:p14="http://schemas.microsoft.com/office/powerpoint/2010/main" val="21359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636"/>
            <a:ext cx="10515600" cy="648394"/>
          </a:xfrm>
        </p:spPr>
        <p:txBody>
          <a:bodyPr>
            <a:normAutofit fontScale="90000"/>
          </a:bodyPr>
          <a:lstStyle/>
          <a:p>
            <a:r>
              <a:rPr lang="en-US" sz="3200" u="sng" dirty="0">
                <a:solidFill>
                  <a:srgbClr val="000000"/>
                </a:solidFill>
                <a:latin typeface="Arial" panose="020B0604020202020204" pitchFamily="34" charset="0"/>
              </a:rPr>
              <a:t>Finding the optimal hyperplane </a:t>
            </a:r>
            <a:br>
              <a:rPr lang="en-US" sz="3200" u="sng" dirty="0">
                <a:solidFill>
                  <a:srgbClr val="000000"/>
                </a:solidFill>
                <a:latin typeface="Arial" panose="020B0604020202020204" pitchFamily="34" charset="0"/>
              </a:rPr>
            </a:br>
            <a:endParaRPr lang="en-US" sz="3200" u="sng" dirty="0"/>
          </a:p>
        </p:txBody>
      </p:sp>
      <p:pic>
        <p:nvPicPr>
          <p:cNvPr id="4" name="Picture 3"/>
          <p:cNvPicPr>
            <a:picLocks noChangeAspect="1"/>
          </p:cNvPicPr>
          <p:nvPr/>
        </p:nvPicPr>
        <p:blipFill>
          <a:blip r:embed="rId2"/>
          <a:stretch>
            <a:fillRect/>
          </a:stretch>
        </p:blipFill>
        <p:spPr>
          <a:xfrm>
            <a:off x="908080" y="1451177"/>
            <a:ext cx="3232704" cy="3137449"/>
          </a:xfrm>
          <a:prstGeom prst="rect">
            <a:avLst/>
          </a:prstGeom>
        </p:spPr>
      </p:pic>
      <p:pic>
        <p:nvPicPr>
          <p:cNvPr id="6" name="Picture 5"/>
          <p:cNvPicPr>
            <a:picLocks noChangeAspect="1"/>
          </p:cNvPicPr>
          <p:nvPr/>
        </p:nvPicPr>
        <p:blipFill>
          <a:blip r:embed="rId3"/>
          <a:stretch>
            <a:fillRect/>
          </a:stretch>
        </p:blipFill>
        <p:spPr>
          <a:xfrm>
            <a:off x="5044440" y="1451177"/>
            <a:ext cx="3085407" cy="3056189"/>
          </a:xfrm>
          <a:prstGeom prst="rect">
            <a:avLst/>
          </a:prstGeom>
        </p:spPr>
      </p:pic>
      <p:sp>
        <p:nvSpPr>
          <p:cNvPr id="7" name="Rectangle 6"/>
          <p:cNvSpPr/>
          <p:nvPr/>
        </p:nvSpPr>
        <p:spPr>
          <a:xfrm>
            <a:off x="612370" y="4975773"/>
            <a:ext cx="10318865" cy="646331"/>
          </a:xfrm>
          <a:prstGeom prst="rect">
            <a:avLst/>
          </a:prstGeom>
        </p:spPr>
        <p:txBody>
          <a:bodyPr wrap="square">
            <a:spAutoFit/>
          </a:bodyPr>
          <a:lstStyle/>
          <a:p>
            <a:r>
              <a:rPr lang="en-US" dirty="0"/>
              <a:t>The geometric margin of the second hyperplane defined by w=(-0.4,-1) and b=0.85 is larger (0.64 &gt; 0.18). Between the two, we would select this hyperplane. </a:t>
            </a:r>
          </a:p>
        </p:txBody>
      </p:sp>
      <p:sp>
        <p:nvSpPr>
          <p:cNvPr id="8" name="Rectangle 7"/>
          <p:cNvSpPr/>
          <p:nvPr/>
        </p:nvSpPr>
        <p:spPr>
          <a:xfrm>
            <a:off x="612370" y="1032308"/>
            <a:ext cx="1146468" cy="369332"/>
          </a:xfrm>
          <a:prstGeom prst="rect">
            <a:avLst/>
          </a:prstGeom>
        </p:spPr>
        <p:txBody>
          <a:bodyPr wrap="none">
            <a:spAutoFit/>
          </a:bodyPr>
          <a:lstStyle/>
          <a:p>
            <a:r>
              <a:rPr lang="en-US" u="sng" dirty="0">
                <a:solidFill>
                  <a:srgbClr val="000000"/>
                </a:solidFill>
                <a:latin typeface="Arial" panose="020B0604020202020204" pitchFamily="34" charset="0"/>
              </a:rPr>
              <a:t>Example:</a:t>
            </a:r>
            <a:endParaRPr lang="en-US" dirty="0"/>
          </a:p>
        </p:txBody>
      </p:sp>
      <p:sp>
        <p:nvSpPr>
          <p:cNvPr id="9" name="Rectangle 8"/>
          <p:cNvSpPr/>
          <p:nvPr/>
        </p:nvSpPr>
        <p:spPr>
          <a:xfrm>
            <a:off x="612369" y="5784274"/>
            <a:ext cx="9554095" cy="646331"/>
          </a:xfrm>
          <a:prstGeom prst="rect">
            <a:avLst/>
          </a:prstGeom>
        </p:spPr>
        <p:txBody>
          <a:bodyPr wrap="square">
            <a:spAutoFit/>
          </a:bodyPr>
          <a:lstStyle/>
          <a:p>
            <a:r>
              <a:rPr lang="en-US" b="1" i="1" dirty="0">
                <a:solidFill>
                  <a:srgbClr val="000000"/>
                </a:solidFill>
                <a:latin typeface="Arial" panose="020B0604020202020204" pitchFamily="34" charset="0"/>
              </a:rPr>
              <a:t>Finding the optimal hyperplane is just a matter of finding the values of w and b for which we get the largest geometric margin. </a:t>
            </a:r>
            <a:endParaRPr lang="en-US" dirty="0"/>
          </a:p>
        </p:txBody>
      </p:sp>
    </p:spTree>
    <p:extLst>
      <p:ext uri="{BB962C8B-B14F-4D97-AF65-F5344CB8AC3E}">
        <p14:creationId xmlns:p14="http://schemas.microsoft.com/office/powerpoint/2010/main" val="390621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7340"/>
          </a:xfrm>
        </p:spPr>
        <p:txBody>
          <a:bodyPr>
            <a:normAutofit/>
          </a:bodyPr>
          <a:lstStyle/>
          <a:p>
            <a:r>
              <a:rPr lang="en-US" sz="3200" b="1" u="sng" dirty="0"/>
              <a:t>The SVMs optimization problem </a:t>
            </a:r>
            <a:endParaRPr lang="en-US" sz="3200" u="sng" dirty="0"/>
          </a:p>
        </p:txBody>
      </p:sp>
      <mc:AlternateContent xmlns:mc="http://schemas.openxmlformats.org/markup-compatibility/2006" xmlns:a14="http://schemas.microsoft.com/office/drawing/2010/main">
        <mc:Choice Requires="a14">
          <p:sp>
            <p:nvSpPr>
              <p:cNvPr id="3" name="Rectangle 2"/>
              <p:cNvSpPr/>
              <p:nvPr/>
            </p:nvSpPr>
            <p:spPr>
              <a:xfrm>
                <a:off x="536836" y="1186255"/>
                <a:ext cx="11118327" cy="5671745"/>
              </a:xfrm>
              <a:prstGeom prst="rect">
                <a:avLst/>
              </a:prstGeom>
            </p:spPr>
            <p:txBody>
              <a:bodyPr wrap="square">
                <a:spAutoFit/>
              </a:bodyPr>
              <a:lstStyle/>
              <a:p>
                <a:r>
                  <a:rPr lang="en-US" dirty="0">
                    <a:solidFill>
                      <a:srgbClr val="000000"/>
                    </a:solidFill>
                    <a:latin typeface="Arial" panose="020B0604020202020204" pitchFamily="34" charset="0"/>
                  </a:rPr>
                  <a:t>Given a linearly separable training set: </a:t>
                </a:r>
                <a14:m>
                  <m:oMath xmlns:m="http://schemas.openxmlformats.org/officeDocument/2006/math">
                    <m:r>
                      <a:rPr lang="en-US" i="1">
                        <a:solidFill>
                          <a:srgbClr val="000000"/>
                        </a:solidFill>
                        <a:latin typeface="Cambria Math" panose="02040503050406030204" pitchFamily="18" charset="0"/>
                      </a:rPr>
                      <m:t>𝐷</m:t>
                    </m:r>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e>
                            </m:d>
                            <m:r>
                              <a:rPr lang="en-US" i="1">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ea typeface="Cambria Math" panose="02040503050406030204" pitchFamily="18" charset="0"/>
                              </a:rPr>
                              <m:t>∈</m:t>
                            </m:r>
                            <m:sSup>
                              <m:sSupPr>
                                <m:ctrlPr>
                                  <a:rPr lang="en-US" i="1">
                                    <a:solidFill>
                                      <a:srgbClr val="000000"/>
                                    </a:solidFill>
                                    <a:latin typeface="Cambria Math" panose="02040503050406030204" pitchFamily="18" charset="0"/>
                                    <a:ea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𝑅</m:t>
                                </m:r>
                              </m:e>
                              <m:sup>
                                <m:r>
                                  <a:rPr lang="en-US" i="1">
                                    <a:solidFill>
                                      <a:srgbClr val="000000"/>
                                    </a:solidFill>
                                    <a:latin typeface="Cambria Math" panose="02040503050406030204" pitchFamily="18" charset="0"/>
                                    <a:ea typeface="Cambria Math" panose="02040503050406030204" pitchFamily="18" charset="0"/>
                                  </a:rPr>
                                  <m:t>𝑛</m:t>
                                </m:r>
                              </m:sup>
                            </m:sSup>
                            <m:r>
                              <a:rPr lang="en-US" i="1">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ea typeface="Cambria Math" panose="02040503050406030204" pitchFamily="18" charset="0"/>
                              </a:rPr>
                              <m:t>∈{−1,1}</m:t>
                            </m:r>
                          </m:e>
                        </m:d>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𝑚</m:t>
                        </m:r>
                      </m:sup>
                    </m:sSubSup>
                  </m:oMath>
                </a14:m>
                <a:r>
                  <a:rPr lang="en-US" dirty="0"/>
                  <a:t> and a hyperplane with a normal </a:t>
                </a:r>
              </a:p>
              <a:p>
                <a:r>
                  <a:rPr lang="en-US" dirty="0"/>
                  <a:t>vector w and bias b, recall that the geometric margin M of the hyperplane is defined by:</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min</m:t>
                              </m:r>
                            </m:e>
                            <m:lim>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𝑚</m:t>
                              </m:r>
                            </m:lim>
                          </m:limLow>
                        </m:fNa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𝑖</m:t>
                              </m:r>
                            </m:sub>
                          </m:sSub>
                        </m:e>
                      </m:func>
                    </m:oMath>
                  </m:oMathPara>
                </a14:m>
                <a:endParaRPr lang="en-US" dirty="0"/>
              </a:p>
              <a:p>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𝑤</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𝑏</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e>
                    </m:d>
                  </m:oMath>
                </a14:m>
                <a:r>
                  <a:rPr lang="en-US" dirty="0"/>
                  <a:t> is the geometric margin of a training example </a:t>
                </a:r>
                <a14:m>
                  <m:oMath xmlns:m="http://schemas.openxmlformats.org/officeDocument/2006/math">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e>
                    </m:d>
                  </m:oMath>
                </a14:m>
                <a:r>
                  <a:rPr lang="en-US" dirty="0"/>
                  <a:t>.</a:t>
                </a:r>
              </a:p>
              <a:p>
                <a:r>
                  <a:rPr lang="en-US" dirty="0"/>
                  <a:t>The </a:t>
                </a:r>
                <a:r>
                  <a:rPr lang="en-US" b="1" dirty="0"/>
                  <a:t>optimal separating hyperplane </a:t>
                </a:r>
                <a:r>
                  <a:rPr lang="en-US" dirty="0"/>
                  <a:t>is the hyperplane defined by the normal vector w and bias b for which the</a:t>
                </a:r>
              </a:p>
              <a:p>
                <a:r>
                  <a:rPr lang="en-US" dirty="0"/>
                  <a:t> geometric margin M is the largest.</a:t>
                </a:r>
              </a:p>
              <a:p>
                <a:r>
                  <a:rPr lang="en-US" dirty="0"/>
                  <a:t>To find w and b, we need to solve the following optimization problem, with the constraint that the margin of each example should be greater or equal to M:</a:t>
                </a:r>
              </a:p>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a:latin typeface="Cambria Math" panose="02040503050406030204" pitchFamily="18" charset="0"/>
                                </a:rPr>
                                <m:t>m</m:t>
                              </m:r>
                              <m:r>
                                <a:rPr lang="en-US" b="0" i="1" smtClean="0">
                                  <a:latin typeface="Cambria Math" panose="02040503050406030204" pitchFamily="18" charset="0"/>
                                </a:rPr>
                                <m:t>𝑎𝑥𝑖𝑚𝑖𝑧𝑒</m:t>
                              </m:r>
                              <m:r>
                                <a:rPr lang="en-US" b="0" i="1" smtClean="0">
                                  <a:latin typeface="Cambria Math" panose="02040503050406030204" pitchFamily="18" charset="0"/>
                                </a:rPr>
                                <m:t> </m:t>
                              </m:r>
                            </m:e>
                            <m:lim>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𝑏</m:t>
                              </m:r>
                            </m:lim>
                          </m:limLow>
                        </m:fName>
                        <m:e>
                          <m:r>
                            <a:rPr lang="en-US" i="1">
                              <a:latin typeface="Cambria Math" panose="02040503050406030204" pitchFamily="18" charset="0"/>
                            </a:rPr>
                            <m:t>𝑀</m:t>
                          </m:r>
                        </m:e>
                      </m:func>
                    </m:oMath>
                  </m:oMathPara>
                </a14:m>
                <a:endParaRPr lang="en-US" dirty="0"/>
              </a:p>
              <a:p>
                <a:r>
                  <a:rPr lang="en-US" dirty="0"/>
                  <a:t>					subject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𝛾</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𝑚</m:t>
                    </m:r>
                  </m:oMath>
                </a14:m>
                <a:endParaRPr lang="en-US" dirty="0"/>
              </a:p>
              <a:p>
                <a:r>
                  <a:rPr lang="en-US" dirty="0"/>
                  <a:t>There is a relationship between the geometric margin and the functional margin:  </a:t>
                </a:r>
                <a14:m>
                  <m:oMath xmlns:m="http://schemas.openxmlformats.org/officeDocument/2006/math">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𝐹</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oMath>
                </a14:m>
                <a:endParaRPr lang="en-US" dirty="0"/>
              </a:p>
              <a:p>
                <a:r>
                  <a:rPr lang="en-US" dirty="0"/>
                  <a:t>So we can rewrite the problem:</a:t>
                </a:r>
              </a:p>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a:rPr lang="en-US" i="1">
                                  <a:latin typeface="Cambria Math" panose="02040503050406030204" pitchFamily="18" charset="0"/>
                                </a:rPr>
                                <m:t>𝑎𝑥𝑖𝑚𝑖𝑧𝑒</m:t>
                              </m:r>
                              <m:r>
                                <a:rPr lang="en-US" i="1">
                                  <a:latin typeface="Cambria Math" panose="02040503050406030204" pitchFamily="18" charset="0"/>
                                </a:rPr>
                                <m:t> </m:t>
                              </m:r>
                            </m:e>
                            <m:lim>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𝑏</m:t>
                              </m:r>
                            </m:lim>
                          </m:limLow>
                        </m:fName>
                        <m:e>
                          <m:r>
                            <a:rPr lang="en-US" i="1">
                              <a:latin typeface="Cambria Math" panose="02040503050406030204" pitchFamily="18" charset="0"/>
                            </a:rPr>
                            <m:t>𝑀</m:t>
                          </m:r>
                        </m:e>
                      </m:func>
                    </m:oMath>
                  </m:oMathPara>
                </a14:m>
                <a:endParaRPr lang="en-US" dirty="0"/>
              </a:p>
              <a:p>
                <a:r>
                  <a:rPr lang="en-US" dirty="0"/>
                  <a:t>					subject to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𝐹</m:t>
                        </m:r>
                      </m:num>
                      <m:den>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𝑤</m:t>
                            </m:r>
                          </m:e>
                        </m:d>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𝑚</m:t>
                    </m:r>
                  </m:oMath>
                </a14:m>
                <a:endParaRPr lang="en-US" dirty="0"/>
              </a:p>
              <a:p>
                <a:r>
                  <a:rPr lang="en-US" dirty="0"/>
                  <a:t>Remove norm from both side: </a:t>
                </a:r>
              </a:p>
              <a:p>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m:t>
                              </m:r>
                              <m:r>
                                <a:rPr lang="en-US" i="1">
                                  <a:latin typeface="Cambria Math" panose="02040503050406030204" pitchFamily="18" charset="0"/>
                                </a:rPr>
                                <m:t>𝑎𝑥𝑖𝑚𝑖𝑧𝑒</m:t>
                              </m:r>
                              <m:r>
                                <a:rPr lang="en-US" i="1">
                                  <a:latin typeface="Cambria Math" panose="02040503050406030204" pitchFamily="18" charset="0"/>
                                </a:rPr>
                                <m:t> </m:t>
                              </m:r>
                            </m:e>
                            <m:lim>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𝑏</m:t>
                              </m:r>
                            </m:lim>
                          </m:limLow>
                        </m:fName>
                        <m:e>
                          <m:r>
                            <a:rPr lang="en-US" i="1">
                              <a:latin typeface="Cambria Math" panose="02040503050406030204" pitchFamily="18" charset="0"/>
                            </a:rPr>
                            <m:t>𝑀</m:t>
                          </m:r>
                        </m:e>
                      </m:func>
                    </m:oMath>
                  </m:oMathPara>
                </a14:m>
                <a:endParaRPr lang="en-US" dirty="0"/>
              </a:p>
              <a:p>
                <a:r>
                  <a:rPr lang="en-US" dirty="0"/>
                  <a:t>					subject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𝐹</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𝑚</m:t>
                    </m:r>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36836" y="1186255"/>
                <a:ext cx="11118327" cy="5671745"/>
              </a:xfrm>
              <a:prstGeom prst="rect">
                <a:avLst/>
              </a:prstGeom>
              <a:blipFill>
                <a:blip r:embed="rId2"/>
                <a:stretch>
                  <a:fillRect l="-439" t="-645" b="-968"/>
                </a:stretch>
              </a:blipFill>
            </p:spPr>
            <p:txBody>
              <a:bodyPr/>
              <a:lstStyle/>
              <a:p>
                <a:r>
                  <a:rPr lang="en-US">
                    <a:noFill/>
                  </a:rPr>
                  <a:t> </a:t>
                </a:r>
              </a:p>
            </p:txBody>
          </p:sp>
        </mc:Fallback>
      </mc:AlternateContent>
    </p:spTree>
    <p:extLst>
      <p:ext uri="{BB962C8B-B14F-4D97-AF65-F5344CB8AC3E}">
        <p14:creationId xmlns:p14="http://schemas.microsoft.com/office/powerpoint/2010/main" val="3731244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675"/>
          </a:xfrm>
        </p:spPr>
        <p:txBody>
          <a:bodyPr>
            <a:normAutofit/>
          </a:bodyPr>
          <a:lstStyle/>
          <a:p>
            <a:r>
              <a:rPr lang="en-US" sz="3200" b="1" u="sng" dirty="0"/>
              <a:t>The SVMs optimization problem </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30300"/>
                <a:ext cx="10515600" cy="5524500"/>
              </a:xfrm>
            </p:spPr>
            <p:txBody>
              <a:bodyPr>
                <a:normAutofit/>
              </a:bodyPr>
              <a:lstStyle/>
              <a:p>
                <a:r>
                  <a:rPr lang="en-US" sz="1800" dirty="0"/>
                  <a:t>If F=1 it will not affect the result of the optimization problem and </a:t>
                </a:r>
                <a14:m>
                  <m:oMath xmlns:m="http://schemas.openxmlformats.org/officeDocument/2006/math">
                    <m:r>
                      <a:rPr lang="en-US" sz="1800" i="1">
                        <a:latin typeface="Cambria Math" panose="02040503050406030204" pitchFamily="18" charset="0"/>
                        <a:ea typeface="Cambria Math" panose="02040503050406030204" pitchFamily="18" charset="0"/>
                      </a:rPr>
                      <m:t>𝑀</m:t>
                    </m:r>
                    <m:r>
                      <a:rPr lang="en-US" sz="1800" i="1">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𝐹</m:t>
                        </m:r>
                      </m:num>
                      <m:den>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den>
                    </m:f>
                  </m:oMath>
                </a14:m>
                <a:r>
                  <a:rPr lang="en-US" sz="1800" dirty="0"/>
                  <a:t>.</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m:t>
                              </m:r>
                              <m:r>
                                <a:rPr lang="en-US" sz="1800" i="1">
                                  <a:latin typeface="Cambria Math" panose="02040503050406030204" pitchFamily="18" charset="0"/>
                                </a:rPr>
                                <m:t>𝑎𝑥𝑖𝑚𝑖𝑧𝑒</m:t>
                              </m:r>
                              <m:r>
                                <a:rPr lang="en-US" sz="1800" i="1">
                                  <a:latin typeface="Cambria Math" panose="02040503050406030204" pitchFamily="18" charset="0"/>
                                </a:rPr>
                                <m:t> </m:t>
                              </m:r>
                            </m:e>
                            <m:lim>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lim>
                          </m:limLow>
                        </m:fName>
                        <m:e>
                          <m:r>
                            <a:rPr lang="en-US" sz="1800" i="1">
                              <a:latin typeface="Cambria Math" panose="02040503050406030204" pitchFamily="18" charset="0"/>
                            </a:rPr>
                            <m:t>𝑀</m:t>
                          </m:r>
                        </m:e>
                      </m:func>
                    </m:oMath>
                  </m:oMathPara>
                </a14:m>
                <a:endParaRPr lang="en-US" sz="1800" dirty="0"/>
              </a:p>
              <a:p>
                <a:pPr marL="0" indent="0">
                  <a:buNone/>
                </a:pPr>
                <a:r>
                  <a:rPr lang="en-US" sz="1800" dirty="0"/>
                  <a:t>				subject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𝐹</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p>
              <a:p>
                <a:r>
                  <a:rPr lang="en-US" sz="1800" dirty="0"/>
                  <a:t>The problem becomes:</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m:t>
                              </m:r>
                              <m:r>
                                <a:rPr lang="en-US" sz="1800" i="1">
                                  <a:latin typeface="Cambria Math" panose="02040503050406030204" pitchFamily="18" charset="0"/>
                                </a:rPr>
                                <m:t>𝑎𝑥𝑖𝑚𝑖𝑧𝑒</m:t>
                              </m:r>
                              <m:r>
                                <a:rPr lang="en-US" sz="1800" i="1">
                                  <a:latin typeface="Cambria Math" panose="02040503050406030204" pitchFamily="18" charset="0"/>
                                </a:rPr>
                                <m:t> </m:t>
                              </m:r>
                            </m:e>
                            <m:lim>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lim>
                          </m:limLow>
                        </m:fName>
                        <m:e>
                          <m:f>
                            <m:fPr>
                              <m:ctrlPr>
                                <a:rPr lang="en-US" sz="1800" i="1">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m:t>
                              </m:r>
                            </m:num>
                            <m:den>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den>
                          </m:f>
                          <m:r>
                            <m:rPr>
                              <m:nor/>
                            </m:rPr>
                            <a:rPr lang="en-US" sz="1800" dirty="0"/>
                            <m:t>.</m:t>
                          </m:r>
                        </m:e>
                      </m:func>
                    </m:oMath>
                  </m:oMathPara>
                </a14:m>
                <a:endParaRPr lang="en-US" sz="1800" dirty="0"/>
              </a:p>
              <a:p>
                <a:pPr marL="0" indent="0">
                  <a:buNone/>
                </a:pPr>
                <a:r>
                  <a:rPr lang="en-US" sz="1800" dirty="0"/>
                  <a:t>				            subject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𝑓</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p>
              <a:p>
                <a:pPr marL="0" indent="0">
                  <a:buNone/>
                </a:pPr>
                <a:r>
                  <a:rPr lang="en-US" sz="1800" dirty="0"/>
                  <a:t>This maximization problem is equivalent to the following minimization problem:</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m:t>
                              </m:r>
                              <m:r>
                                <a:rPr lang="en-US" sz="1800" b="0" i="1" smtClean="0">
                                  <a:latin typeface="Cambria Math" panose="02040503050406030204" pitchFamily="18" charset="0"/>
                                </a:rPr>
                                <m:t>𝑖𝑛𝑖𝑚𝑖𝑧𝑒</m:t>
                              </m:r>
                              <m:r>
                                <a:rPr lang="en-US" sz="1800" i="1">
                                  <a:latin typeface="Cambria Math" panose="02040503050406030204" pitchFamily="18" charset="0"/>
                                </a:rPr>
                                <m:t> </m:t>
                              </m:r>
                            </m:e>
                            <m:lim>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lim>
                          </m:limLow>
                        </m:fName>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r>
                            <m:rPr>
                              <m:nor/>
                            </m:rPr>
                            <a:rPr lang="en-US" sz="1800" dirty="0"/>
                            <m:t>.</m:t>
                          </m:r>
                        </m:e>
                      </m:func>
                    </m:oMath>
                  </m:oMathPara>
                </a14:m>
                <a:endParaRPr lang="en-US" sz="1800" dirty="0"/>
              </a:p>
              <a:p>
                <a:pPr marL="0" indent="0">
                  <a:buNone/>
                </a:pPr>
                <a:r>
                  <a:rPr lang="en-US" sz="1800" dirty="0"/>
                  <a:t>				            subject to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i="1">
                            <a:latin typeface="Cambria Math" panose="02040503050406030204" pitchFamily="18" charset="0"/>
                          </a:rPr>
                          <m:t>𝑖</m:t>
                        </m:r>
                      </m:sub>
                    </m:sSub>
                    <m:d>
                      <m:dPr>
                        <m:ctrlPr>
                          <a:rPr lang="en-US" sz="1800" b="0" i="1" smtClean="0">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𝑏</m:t>
                        </m:r>
                      </m:e>
                    </m:d>
                    <m:r>
                      <a:rPr lang="en-US" sz="1800" i="1">
                        <a:latin typeface="Cambria Math" panose="02040503050406030204" pitchFamily="18" charset="0"/>
                        <a:ea typeface="Cambria Math" panose="02040503050406030204" pitchFamily="18" charset="0"/>
                      </a:rPr>
                      <m:t>≥1, </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ea typeface="Cambria Math" panose="02040503050406030204" pitchFamily="18" charset="0"/>
                </a:endParaRPr>
              </a:p>
              <a:p>
                <a:pPr marL="0" indent="0">
                  <a:buNone/>
                </a:pPr>
                <a:r>
                  <a:rPr lang="en-US" sz="1800" dirty="0"/>
                  <a:t>The original optimization problem is difficult to solve. Instead,  </a:t>
                </a:r>
              </a:p>
              <a:p>
                <a:pPr marL="0" indent="0">
                  <a:buNone/>
                </a:pPr>
                <a14:m>
                  <m:oMathPara xmlns:m="http://schemas.openxmlformats.org/officeDocument/2006/math">
                    <m:oMathParaPr>
                      <m:jc m:val="centerGroup"/>
                    </m:oMathParaPr>
                    <m:oMath xmlns:m="http://schemas.openxmlformats.org/officeDocument/2006/math">
                      <m:func>
                        <m:funcPr>
                          <m:ctrlPr>
                            <a:rPr lang="en-US" sz="1800" i="1" smtClean="0">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m:t>
                              </m:r>
                              <m:r>
                                <a:rPr lang="en-US" sz="1800" i="1">
                                  <a:latin typeface="Cambria Math" panose="02040503050406030204" pitchFamily="18" charset="0"/>
                                </a:rPr>
                                <m:t>𝑖𝑛𝑖𝑚𝑖𝑧𝑒</m:t>
                              </m:r>
                              <m:r>
                                <a:rPr lang="en-US" sz="1800" i="1">
                                  <a:latin typeface="Cambria Math" panose="02040503050406030204" pitchFamily="18" charset="0"/>
                                </a:rPr>
                                <m:t> </m:t>
                              </m:r>
                            </m:e>
                            <m:lim>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lim>
                          </m:limLow>
                        </m:fName>
                        <m:e>
                          <m:f>
                            <m:fPr>
                              <m:ctrlPr>
                                <a:rPr lang="en-US" sz="180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e>
                            <m:sup>
                              <m:r>
                                <a:rPr lang="en-US" sz="1800" i="1">
                                  <a:latin typeface="Cambria Math" panose="02040503050406030204" pitchFamily="18" charset="0"/>
                                </a:rPr>
                                <m:t>2</m:t>
                              </m:r>
                            </m:sup>
                          </m:sSup>
                          <m:r>
                            <m:rPr>
                              <m:nor/>
                            </m:rPr>
                            <a:rPr lang="en-US" sz="1800" dirty="0"/>
                            <m:t>.</m:t>
                          </m:r>
                        </m:e>
                      </m:func>
                    </m:oMath>
                  </m:oMathPara>
                </a14:m>
                <a:endParaRPr lang="en-US" sz="1800" dirty="0"/>
              </a:p>
              <a:p>
                <a:pPr marL="0" indent="0">
                  <a:buNone/>
                </a:pPr>
                <a:r>
                  <a:rPr lang="en-US" sz="1800" dirty="0"/>
                  <a:t>				            subject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b="0" i="1" smtClean="0">
                            <a:latin typeface="Cambria Math" panose="02040503050406030204" pitchFamily="18" charset="0"/>
                          </a:rPr>
                          <m:t>+</m:t>
                        </m:r>
                        <m:r>
                          <a:rPr lang="en-US" sz="1800" b="0" i="1" smtClean="0">
                            <a:latin typeface="Cambria Math" panose="02040503050406030204" pitchFamily="18" charset="0"/>
                          </a:rPr>
                          <m:t>𝑏</m:t>
                        </m:r>
                      </m:e>
                    </m:d>
                    <m:r>
                      <a:rPr lang="en-US" sz="1800" b="0" i="1" smtClean="0">
                        <a:latin typeface="Cambria Math" panose="02040503050406030204" pitchFamily="18" charset="0"/>
                      </a:rPr>
                      <m:t>−1</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p>
              <a:p>
                <a:pPr marL="0" indent="0">
                  <a:buNone/>
                </a:pPr>
                <a:r>
                  <a:rPr lang="en-US" sz="1800" b="1" dirty="0"/>
                  <a:t>It is convex quadratic optimization problem</a:t>
                </a:r>
              </a:p>
              <a:p>
                <a:pPr marL="0" indent="0">
                  <a:buNone/>
                </a:pPr>
                <a:endParaRPr lang="en-US" sz="1800" dirty="0"/>
              </a:p>
              <a:p>
                <a:pPr marL="0" indent="0">
                  <a:buNone/>
                </a:pPr>
                <a:endParaRPr lang="en-US" sz="1800" dirty="0"/>
              </a:p>
              <a:p>
                <a:pPr marL="0" indent="0">
                  <a:buNone/>
                </a:pPr>
                <a:endParaRPr lang="en-US" sz="1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30300"/>
                <a:ext cx="10515600" cy="5524500"/>
              </a:xfrm>
              <a:blipFill>
                <a:blip r:embed="rId2"/>
                <a:stretch>
                  <a:fillRect l="-522"/>
                </a:stretch>
              </a:blipFill>
            </p:spPr>
            <p:txBody>
              <a:bodyPr/>
              <a:lstStyle/>
              <a:p>
                <a:r>
                  <a:rPr lang="en-US">
                    <a:noFill/>
                  </a:rPr>
                  <a:t> </a:t>
                </a:r>
              </a:p>
            </p:txBody>
          </p:sp>
        </mc:Fallback>
      </mc:AlternateContent>
    </p:spTree>
    <p:extLst>
      <p:ext uri="{BB962C8B-B14F-4D97-AF65-F5344CB8AC3E}">
        <p14:creationId xmlns:p14="http://schemas.microsoft.com/office/powerpoint/2010/main" val="238645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Solving the Optimization Problem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699866"/>
              </a:xfrm>
            </p:spPr>
            <p:txBody>
              <a:bodyPr>
                <a:normAutofit lnSpcReduction="10000"/>
              </a:bodyPr>
              <a:lstStyle/>
              <a:p>
                <a:r>
                  <a:rPr lang="en-US" sz="1800" dirty="0"/>
                  <a:t>The method of Lagrange multipliers</a:t>
                </a:r>
              </a:p>
              <a:p>
                <a:r>
                  <a:rPr lang="en-US" sz="1800" dirty="0"/>
                  <a:t>Given an optimization problem:</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m:t>
                              </m:r>
                              <m:r>
                                <a:rPr lang="en-US" sz="1800" i="1">
                                  <a:latin typeface="Cambria Math" panose="02040503050406030204" pitchFamily="18" charset="0"/>
                                </a:rPr>
                                <m:t>𝑖𝑛𝑖𝑚𝑖𝑧𝑒</m:t>
                              </m:r>
                              <m:r>
                                <a:rPr lang="en-US" sz="1800" i="1">
                                  <a:latin typeface="Cambria Math" panose="02040503050406030204" pitchFamily="18" charset="0"/>
                                </a:rPr>
                                <m:t> </m:t>
                              </m:r>
                            </m:e>
                            <m:lim>
                              <m:r>
                                <a:rPr lang="en-US" sz="1800" b="0" i="1" smtClean="0">
                                  <a:latin typeface="Cambria Math" panose="02040503050406030204" pitchFamily="18" charset="0"/>
                                </a:rPr>
                                <m:t>𝑥</m:t>
                              </m:r>
                            </m:lim>
                          </m:limLow>
                        </m:fName>
                        <m:e>
                          <m:r>
                            <m:rPr>
                              <m:nor/>
                            </m:rPr>
                            <a:rPr lang="en-US" sz="1800" b="0" i="0" smtClean="0">
                              <a:latin typeface="Cambria Math" panose="02040503050406030204" pitchFamily="18" charset="0"/>
                            </a:rPr>
                            <m:t>f</m:t>
                          </m:r>
                          <m:r>
                            <m:rPr>
                              <m:nor/>
                            </m:rPr>
                            <a:rPr lang="en-US" sz="1800" b="0" i="0" smtClean="0">
                              <a:latin typeface="Cambria Math" panose="02040503050406030204" pitchFamily="18" charset="0"/>
                            </a:rPr>
                            <m:t>(</m:t>
                          </m:r>
                          <m:r>
                            <m:rPr>
                              <m:nor/>
                            </m:rPr>
                            <a:rPr lang="en-US" sz="1800" b="0" i="0" smtClean="0">
                              <a:latin typeface="Cambria Math" panose="02040503050406030204" pitchFamily="18" charset="0"/>
                            </a:rPr>
                            <m:t>x</m:t>
                          </m:r>
                          <m:r>
                            <m:rPr>
                              <m:nor/>
                            </m:rPr>
                            <a:rPr lang="en-US" sz="1800" b="0" i="0" smtClean="0">
                              <a:latin typeface="Cambria Math" panose="02040503050406030204" pitchFamily="18" charset="0"/>
                            </a:rPr>
                            <m:t>)</m:t>
                          </m:r>
                        </m:e>
                      </m:func>
                    </m:oMath>
                  </m:oMathPara>
                </a14:m>
                <a:endParaRPr lang="en-US" sz="1800" dirty="0"/>
              </a:p>
              <a:p>
                <a:pPr marL="0" indent="0">
                  <a:buNone/>
                </a:pPr>
                <a:r>
                  <a:rPr lang="en-US" sz="1800" dirty="0"/>
                  <a:t>				                subject to </a:t>
                </a:r>
                <a14:m>
                  <m:oMath xmlns:m="http://schemas.openxmlformats.org/officeDocument/2006/math">
                    <m:r>
                      <m:rPr>
                        <m:sty m:val="p"/>
                      </m:rPr>
                      <a:rPr lang="en-US" sz="1800" b="0" i="0" smtClean="0">
                        <a:latin typeface="Cambria Math" panose="02040503050406030204" pitchFamily="18" charset="0"/>
                        <a:ea typeface="Cambria Math" panose="02040503050406030204" pitchFamily="18" charset="0"/>
                      </a:rPr>
                      <m:t>g</m:t>
                    </m:r>
                    <m:d>
                      <m:dPr>
                        <m:ctrlPr>
                          <a:rPr lang="en-US" sz="1800" b="0" i="1" smtClean="0">
                            <a:latin typeface="Cambria Math" panose="02040503050406030204" pitchFamily="18" charset="0"/>
                            <a:ea typeface="Cambria Math" panose="02040503050406030204" pitchFamily="18" charset="0"/>
                          </a:rPr>
                        </m:ctrlPr>
                      </m:dPr>
                      <m:e>
                        <m:r>
                          <m:rPr>
                            <m:sty m:val="p"/>
                          </m:rPr>
                          <a:rPr lang="en-US" sz="1800" b="0" i="0" smtClean="0">
                            <a:latin typeface="Cambria Math" panose="02040503050406030204" pitchFamily="18" charset="0"/>
                            <a:ea typeface="Cambria Math" panose="02040503050406030204" pitchFamily="18" charset="0"/>
                          </a:rPr>
                          <m:t>x</m:t>
                        </m:r>
                      </m:e>
                    </m:d>
                    <m:r>
                      <a:rPr lang="en-US" sz="1800" b="0" i="0" smtClean="0">
                        <a:latin typeface="Cambria Math" panose="02040503050406030204" pitchFamily="18" charset="0"/>
                        <a:ea typeface="Cambria Math" panose="02040503050406030204" pitchFamily="18" charset="0"/>
                      </a:rPr>
                      <m:t>=0</m:t>
                    </m:r>
                  </m:oMath>
                </a14:m>
                <a:endParaRPr lang="en-US" sz="1800" b="0" dirty="0">
                  <a:ea typeface="Cambria Math" panose="02040503050406030204" pitchFamily="18" charset="0"/>
                </a:endParaRPr>
              </a:p>
              <a:p>
                <a:pPr marL="0" indent="0">
                  <a:buNone/>
                </a:pPr>
                <a:r>
                  <a:rPr lang="en-US" sz="1800" dirty="0"/>
                  <a:t>The minimum of f is found when its gradient point in the same direction as the gradient of g:</a:t>
                </a:r>
              </a:p>
              <a:p>
                <a:pPr marL="0" indent="0">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𝑥</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𝑔</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oMath>
                  </m:oMathPara>
                </a14:m>
                <a:endParaRPr lang="en-US" sz="1800" dirty="0"/>
              </a:p>
              <a:p>
                <a:pPr marL="0" indent="0">
                  <a:buNone/>
                </a:pPr>
                <a:r>
                  <a:rPr lang="en-US" sz="1800" dirty="0"/>
                  <a:t>So if we want to find the minimum of f under the constraint g, we just need to solve for:</a:t>
                </a:r>
              </a:p>
              <a:p>
                <a:pPr marL="0" indent="0">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𝑓</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𝑔</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𝑥</m:t>
                          </m:r>
                        </m:e>
                      </m:d>
                      <m:r>
                        <a:rPr lang="en-US" sz="1800" b="0" i="1" smtClean="0">
                          <a:latin typeface="Cambria Math" panose="02040503050406030204" pitchFamily="18" charset="0"/>
                          <a:ea typeface="Cambria Math" panose="02040503050406030204" pitchFamily="18" charset="0"/>
                        </a:rPr>
                        <m:t>=0</m:t>
                      </m:r>
                    </m:oMath>
                  </m:oMathPara>
                </a14:m>
                <a:endParaRPr lang="en-US" sz="1800" b="0" dirty="0">
                  <a:ea typeface="Cambria Math" panose="02040503050406030204" pitchFamily="18" charset="0"/>
                </a:endParaRPr>
              </a:p>
              <a:p>
                <a:pPr marL="0" indent="0">
                  <a:buNone/>
                </a:pPr>
                <a:r>
                  <a:rPr lang="en-US" sz="1800" dirty="0"/>
                  <a:t>The constant </a:t>
                </a:r>
                <a14:m>
                  <m:oMath xmlns:m="http://schemas.openxmlformats.org/officeDocument/2006/math">
                    <m:r>
                      <a:rPr lang="en-US" sz="1800" i="1">
                        <a:latin typeface="Cambria Math" panose="02040503050406030204" pitchFamily="18" charset="0"/>
                        <a:ea typeface="Cambria Math" panose="02040503050406030204" pitchFamily="18" charset="0"/>
                      </a:rPr>
                      <m:t>𝛼</m:t>
                    </m:r>
                  </m:oMath>
                </a14:m>
                <a:r>
                  <a:rPr lang="en-US" sz="1800" dirty="0"/>
                  <a:t> is called a Lagrange multiplier.</a:t>
                </a:r>
              </a:p>
              <a:p>
                <a:pPr marL="0" indent="0">
                  <a:buNone/>
                </a:pPr>
                <a:endParaRPr lang="en-US" sz="1800" dirty="0"/>
              </a:p>
              <a:p>
                <a:pPr marL="0" indent="0">
                  <a:buNone/>
                </a:pPr>
                <a:r>
                  <a:rPr lang="en-US" sz="1800" dirty="0"/>
                  <a:t>The Lagrange multiplier method can be summarized by these three steps:</a:t>
                </a:r>
              </a:p>
              <a:p>
                <a:pPr marL="342900" indent="-342900">
                  <a:buAutoNum type="arabicPeriod"/>
                </a:pPr>
                <a:r>
                  <a:rPr lang="en-US" sz="1800" dirty="0"/>
                  <a:t>Construct the </a:t>
                </a:r>
                <a:r>
                  <a:rPr lang="en-US" sz="1800" dirty="0" err="1"/>
                  <a:t>Lagrangian</a:t>
                </a:r>
                <a:r>
                  <a:rPr lang="en-US" sz="1800" dirty="0"/>
                  <a:t> function L by introducing one multiplier per constraint </a:t>
                </a:r>
              </a:p>
              <a:p>
                <a:pPr marL="342900" indent="-342900">
                  <a:buAutoNum type="arabicPeriod"/>
                </a:pPr>
                <a:r>
                  <a:rPr lang="en-US" sz="1800" dirty="0"/>
                  <a:t>Get the gradient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𝐿</m:t>
                    </m:r>
                  </m:oMath>
                </a14:m>
                <a:r>
                  <a:rPr lang="en-US" sz="1800" dirty="0"/>
                  <a:t> of the </a:t>
                </a:r>
                <a:r>
                  <a:rPr lang="en-US" sz="1800" dirty="0" err="1"/>
                  <a:t>Lagrangian</a:t>
                </a:r>
                <a:endParaRPr lang="en-US" sz="1800" dirty="0"/>
              </a:p>
              <a:p>
                <a:pPr marL="342900" indent="-342900">
                  <a:buAutoNum type="arabicPeriod"/>
                </a:pPr>
                <a:r>
                  <a:rPr lang="en-US" sz="1800" dirty="0"/>
                  <a:t>Solve for </a:t>
                </a: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𝐿</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𝑥</m:t>
                    </m:r>
                    <m:r>
                      <a:rPr lang="en-US" sz="1800" b="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𝛼</m:t>
                    </m:r>
                  </m:oMath>
                </a14:m>
                <a:r>
                  <a:rPr lang="en-US" sz="1800" dirty="0"/>
                  <a:t>)=0</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699866"/>
              </a:xfrm>
              <a:blipFill>
                <a:blip r:embed="rId2"/>
                <a:stretch>
                  <a:fillRect l="-522" t="-1686"/>
                </a:stretch>
              </a:blipFill>
            </p:spPr>
            <p:txBody>
              <a:bodyPr/>
              <a:lstStyle/>
              <a:p>
                <a:r>
                  <a:rPr lang="en-US">
                    <a:noFill/>
                  </a:rPr>
                  <a:t> </a:t>
                </a:r>
              </a:p>
            </p:txBody>
          </p:sp>
        </mc:Fallback>
      </mc:AlternateContent>
    </p:spTree>
    <p:extLst>
      <p:ext uri="{BB962C8B-B14F-4D97-AF65-F5344CB8AC3E}">
        <p14:creationId xmlns:p14="http://schemas.microsoft.com/office/powerpoint/2010/main" val="334754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970"/>
          </a:xfrm>
        </p:spPr>
        <p:txBody>
          <a:bodyPr>
            <a:normAutofit/>
          </a:bodyPr>
          <a:lstStyle/>
          <a:p>
            <a:r>
              <a:rPr lang="en-US" sz="3200" b="1" u="sng" dirty="0"/>
              <a:t>The SVM </a:t>
            </a:r>
            <a:r>
              <a:rPr lang="en-US" sz="3200" b="1" u="sng" dirty="0" err="1"/>
              <a:t>Lagrangian</a:t>
            </a:r>
            <a:r>
              <a:rPr lang="en-US" sz="3200" b="1" u="sng" dirty="0"/>
              <a:t> problem </a:t>
            </a:r>
            <a:endParaRPr lang="en-US" sz="3200"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80011" y="1235421"/>
                <a:ext cx="10515600" cy="4990812"/>
              </a:xfrm>
            </p:spPr>
            <p:txBody>
              <a:bodyPr>
                <a:normAutofit lnSpcReduction="10000"/>
              </a:bodyPr>
              <a:lstStyle/>
              <a:p>
                <a:r>
                  <a:rPr lang="en-US" sz="1800" dirty="0"/>
                  <a:t>SVM optimization problem:</a:t>
                </a:r>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m:rPr>
                                  <m:sty m:val="p"/>
                                </m:rPr>
                                <a:rPr lang="en-US" sz="1800">
                                  <a:latin typeface="Cambria Math" panose="02040503050406030204" pitchFamily="18" charset="0"/>
                                </a:rPr>
                                <m:t>m</m:t>
                              </m:r>
                              <m:r>
                                <a:rPr lang="en-US" sz="1800" i="1">
                                  <a:latin typeface="Cambria Math" panose="02040503050406030204" pitchFamily="18" charset="0"/>
                                </a:rPr>
                                <m:t>𝑖𝑛𝑖𝑚𝑖𝑧𝑒</m:t>
                              </m:r>
                              <m:r>
                                <a:rPr lang="en-US" sz="1800" i="1">
                                  <a:latin typeface="Cambria Math" panose="02040503050406030204" pitchFamily="18" charset="0"/>
                                </a:rPr>
                                <m:t> </m:t>
                              </m:r>
                            </m:e>
                            <m:lim>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lim>
                          </m:limLow>
                        </m:fName>
                        <m:e>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e>
                            <m:sup>
                              <m:r>
                                <a:rPr lang="en-US" sz="1800" i="1">
                                  <a:latin typeface="Cambria Math" panose="02040503050406030204" pitchFamily="18" charset="0"/>
                                </a:rPr>
                                <m:t>2</m:t>
                              </m:r>
                            </m:sup>
                          </m:sSup>
                          <m:r>
                            <m:rPr>
                              <m:nor/>
                            </m:rPr>
                            <a:rPr lang="en-US" sz="1800" dirty="0"/>
                            <m:t>.</m:t>
                          </m:r>
                        </m:e>
                      </m:func>
                    </m:oMath>
                  </m:oMathPara>
                </a14:m>
                <a:endParaRPr lang="en-US" sz="1800" dirty="0"/>
              </a:p>
              <a:p>
                <a:pPr marL="0" indent="0">
                  <a:buNone/>
                </a:pPr>
                <a:r>
                  <a:rPr lang="en-US" sz="1800" dirty="0"/>
                  <a:t>				            subject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𝑏</m:t>
                        </m:r>
                      </m:e>
                    </m:d>
                    <m:r>
                      <a:rPr lang="en-US" sz="1800" i="1">
                        <a:latin typeface="Cambria Math" panose="02040503050406030204" pitchFamily="18" charset="0"/>
                      </a:rPr>
                      <m:t>−1</m:t>
                    </m:r>
                    <m:r>
                      <a:rPr lang="en-US" sz="1800" i="1">
                        <a:latin typeface="Cambria Math" panose="02040503050406030204" pitchFamily="18" charset="0"/>
                        <a:ea typeface="Cambria Math" panose="02040503050406030204" pitchFamily="18" charset="0"/>
                      </a:rPr>
                      <m:t>≥0, </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p>
              <a:p>
                <a:r>
                  <a:rPr lang="en-US" sz="1800" dirty="0"/>
                  <a:t>Then </a:t>
                </a:r>
                <a14:m>
                  <m:oMath xmlns:m="http://schemas.openxmlformats.org/officeDocument/2006/math">
                    <m:r>
                      <m:rPr>
                        <m:sty m:val="p"/>
                      </m:rPr>
                      <a:rPr lang="en-US" sz="1800" b="0" i="0" smtClean="0">
                        <a:latin typeface="Cambria Math" panose="02040503050406030204" pitchFamily="18" charset="0"/>
                      </a:rPr>
                      <m:t>f</m:t>
                    </m:r>
                    <m:d>
                      <m:dPr>
                        <m:ctrlPr>
                          <a:rPr lang="en-US" sz="1800" b="0" i="1" smtClean="0">
                            <a:latin typeface="Cambria Math" panose="02040503050406030204" pitchFamily="18" charset="0"/>
                          </a:rPr>
                        </m:ctrlPr>
                      </m:dPr>
                      <m:e>
                        <m:r>
                          <m:rPr>
                            <m:sty m:val="p"/>
                          </m:rPr>
                          <a:rPr lang="en-US" sz="1800" b="0" i="0" smtClean="0">
                            <a:latin typeface="Cambria Math" panose="02040503050406030204" pitchFamily="18" charset="0"/>
                          </a:rPr>
                          <m:t>w</m:t>
                        </m:r>
                      </m:e>
                    </m:d>
                    <m:r>
                      <a:rPr lang="en-US" sz="1800" b="0" i="0"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e>
                      <m:sup>
                        <m:r>
                          <a:rPr lang="en-US" sz="1800" i="1">
                            <a:latin typeface="Cambria Math" panose="02040503050406030204" pitchFamily="18" charset="0"/>
                          </a:rPr>
                          <m:t>2</m:t>
                        </m:r>
                      </m:sup>
                    </m:sSup>
                  </m:oMath>
                </a14:m>
                <a:r>
                  <a:rPr lang="en-US" sz="1800" dirty="0"/>
                  <a:t>, m constraint functions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panose="02040503050406030204" pitchFamily="18" charset="0"/>
                          </a:rPr>
                          <m:t>𝑔</m:t>
                        </m:r>
                      </m:e>
                      <m:sub>
                        <m:r>
                          <a:rPr lang="en-US" sz="1800" i="1">
                            <a:latin typeface="Cambria Math" panose="02040503050406030204" pitchFamily="18" charset="0"/>
                          </a:rPr>
                          <m:t>𝑖</m:t>
                        </m:r>
                      </m:sub>
                    </m:sSub>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𝑤</m:t>
                        </m:r>
                        <m:r>
                          <a:rPr lang="en-US" sz="1800" b="0" i="1" smtClean="0">
                            <a:latin typeface="Cambria Math" panose="02040503050406030204" pitchFamily="18" charset="0"/>
                          </a:rPr>
                          <m:t>,</m:t>
                        </m:r>
                        <m:r>
                          <a:rPr lang="en-US" sz="1800" b="0" i="1" smtClean="0">
                            <a:latin typeface="Cambria Math" panose="02040503050406030204" pitchFamily="18" charset="0"/>
                          </a:rPr>
                          <m:t>𝑏</m:t>
                        </m:r>
                      </m:e>
                    </m:d>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𝑏</m:t>
                        </m:r>
                      </m:e>
                    </m:d>
                    <m:r>
                      <a:rPr lang="en-US" sz="1800" i="1">
                        <a:latin typeface="Cambria Math" panose="02040503050406030204" pitchFamily="18" charset="0"/>
                      </a:rPr>
                      <m:t>−1</m:t>
                    </m:r>
                  </m:oMath>
                </a14:m>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p>
              <a:p>
                <a:r>
                  <a:rPr lang="en-US" sz="1800" dirty="0" err="1"/>
                  <a:t>Lagrangian</a:t>
                </a:r>
                <a:r>
                  <a:rPr lang="en-US" sz="1800" dirty="0"/>
                  <a:t> function:</a:t>
                </a:r>
              </a:p>
              <a:p>
                <a:pPr marL="0" indent="0" algn="ctr">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𝐿</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𝑤</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𝑓</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𝑤</m:t>
                          </m:r>
                        </m:e>
                      </m:d>
                      <m:r>
                        <a:rPr lang="en-US" sz="1800" b="0" i="1" smtClean="0">
                          <a:latin typeface="Cambria Math" panose="02040503050406030204" pitchFamily="18" charset="0"/>
                          <a:ea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𝑚</m:t>
                          </m:r>
                        </m:sup>
                        <m:e>
                          <m:sSub>
                            <m:sSubPr>
                              <m:ctrlPr>
                                <a:rPr lang="en-US" sz="1800" i="1">
                                  <a:latin typeface="Cambria Math" panose="02040503050406030204" pitchFamily="18" charset="0"/>
                                </a:rPr>
                              </m:ctrlPr>
                            </m:sSub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i="1">
                                      <a:latin typeface="Cambria Math" panose="02040503050406030204" pitchFamily="18" charset="0"/>
                                    </a:rPr>
                                    <m:t>𝑖</m:t>
                                  </m:r>
                                </m:sub>
                              </m:sSub>
                              <m:r>
                                <a:rPr lang="en-US" sz="1800" i="1">
                                  <a:latin typeface="Cambria Math" panose="02040503050406030204" pitchFamily="18" charset="0"/>
                                </a:rPr>
                                <m:t>𝑔</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e>
                          </m:d>
                        </m:e>
                      </m:nary>
                    </m:oMath>
                  </m:oMathPara>
                </a14:m>
                <a:endParaRPr lang="en-US" sz="180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m:rPr>
                          <m:sty m:val="p"/>
                        </m:rPr>
                        <a:rPr lang="en-US" sz="1800" b="0" i="0" smtClean="0">
                          <a:latin typeface="Cambria Math" panose="02040503050406030204" pitchFamily="18" charset="0"/>
                        </a:rPr>
                        <m:t>L</m:t>
                      </m:r>
                      <m:d>
                        <m:dPr>
                          <m:ctrlPr>
                            <a:rPr lang="en-US" sz="1800" b="0" i="1" smtClean="0">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e>
                      </m:d>
                      <m:r>
                        <a:rPr lang="en-US" sz="1800" b="0" i="1" smtClean="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sSup>
                        <m:sSupPr>
                          <m:ctrlPr>
                            <a:rPr lang="en-US" sz="1800" i="1">
                              <a:latin typeface="Cambria Math" panose="02040503050406030204" pitchFamily="18" charset="0"/>
                            </a:rPr>
                          </m:ctrlPr>
                        </m:sSupPr>
                        <m:e>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𝑤</m:t>
                              </m:r>
                            </m:e>
                          </m:d>
                        </m:e>
                        <m:sup>
                          <m:r>
                            <a:rPr lang="en-US" sz="1800" i="1">
                              <a:latin typeface="Cambria Math" panose="02040503050406030204" pitchFamily="18" charset="0"/>
                            </a:rPr>
                            <m:t>2</m:t>
                          </m:r>
                        </m:sup>
                      </m:sSup>
                      <m:r>
                        <a:rPr lang="en-US" sz="1800" b="0" i="1" smtClean="0">
                          <a:latin typeface="Cambria Math" panose="02040503050406030204" pitchFamily="18" charset="0"/>
                        </a:rPr>
                        <m:t>−</m:t>
                      </m:r>
                      <m:nary>
                        <m:naryPr>
                          <m:chr m:val="∑"/>
                          <m:ctrlPr>
                            <a:rPr lang="en-US" sz="1800" i="1">
                              <a:latin typeface="Cambria Math" panose="02040503050406030204" pitchFamily="18" charset="0"/>
                            </a:rPr>
                          </m:ctrlPr>
                        </m:naryPr>
                        <m:sub>
                          <m:r>
                            <m:rPr>
                              <m:brk m:alnAt="23"/>
                            </m:rPr>
                            <a:rPr lang="en-US" sz="1800" i="1">
                              <a:latin typeface="Cambria Math" panose="02040503050406030204" pitchFamily="18" charset="0"/>
                            </a:rPr>
                            <m:t>𝑖</m:t>
                          </m:r>
                          <m:r>
                            <a:rPr lang="en-US" sz="1800" i="1">
                              <a:latin typeface="Cambria Math" panose="02040503050406030204" pitchFamily="18" charset="0"/>
                            </a:rPr>
                            <m:t>=1</m:t>
                          </m:r>
                        </m:sub>
                        <m:sup>
                          <m:r>
                            <a:rPr lang="en-US" sz="1800" i="1">
                              <a:latin typeface="Cambria Math" panose="02040503050406030204" pitchFamily="18" charset="0"/>
                            </a:rPr>
                            <m:t>𝑚</m:t>
                          </m:r>
                        </m:sup>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i="1">
                                  <a:latin typeface="Cambria Math" panose="02040503050406030204" pitchFamily="18" charset="0"/>
                                </a:rPr>
                                <m:t>𝑖</m:t>
                              </m:r>
                            </m:sub>
                          </m:sSub>
                          <m:r>
                            <m:rPr>
                              <m:nor/>
                            </m:rPr>
                            <a:rPr lang="en-US" sz="1800" dirty="0"/>
                            <m:t>[</m:t>
                          </m:r>
                          <m:sSub>
                            <m:sSubPr>
                              <m:ctrlPr>
                                <a:rPr lang="en-US" sz="1800" i="1">
                                  <a:latin typeface="Cambria Math" panose="02040503050406030204" pitchFamily="18" charset="0"/>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d>
                            <m:dPr>
                              <m:ctrlPr>
                                <a:rPr lang="en-US" sz="1800" i="1">
                                  <a:latin typeface="Cambria Math" panose="02040503050406030204" pitchFamily="18" charset="0"/>
                                </a:rPr>
                              </m:ctrlPr>
                            </m:dPr>
                            <m:e>
                              <m:r>
                                <a:rPr lang="en-US" sz="1800" i="1">
                                  <a:latin typeface="Cambria Math" panose="02040503050406030204" pitchFamily="18" charset="0"/>
                                </a:rPr>
                                <m:t>𝑤</m:t>
                              </m:r>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r>
                                <a:rPr lang="en-US" sz="1800" i="1">
                                  <a:latin typeface="Cambria Math" panose="02040503050406030204" pitchFamily="18" charset="0"/>
                                </a:rPr>
                                <m:t>𝑏</m:t>
                              </m:r>
                            </m:e>
                          </m:d>
                          <m:r>
                            <a:rPr lang="en-US" sz="1800" i="1">
                              <a:latin typeface="Cambria Math" panose="02040503050406030204" pitchFamily="18" charset="0"/>
                            </a:rPr>
                            <m:t>−1</m:t>
                          </m:r>
                          <m:r>
                            <m:rPr>
                              <m:nor/>
                            </m:rPr>
                            <a:rPr lang="en-US" sz="1800" dirty="0"/>
                            <m:t>] </m:t>
                          </m:r>
                        </m:e>
                      </m:nary>
                    </m:oMath>
                  </m:oMathPara>
                </a14:m>
                <a:endParaRPr lang="en-US" sz="1800" dirty="0"/>
              </a:p>
              <a:p>
                <a:pPr marL="0" indent="0" algn="just">
                  <a:buNone/>
                </a:pPr>
                <a:r>
                  <a:rPr lang="en-US" sz="1800" dirty="0"/>
                  <a:t>Note that we introduced one Lagrange multiplier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i="1">
                            <a:latin typeface="Cambria Math" panose="02040503050406030204" pitchFamily="18" charset="0"/>
                          </a:rPr>
                          <m:t>𝑖</m:t>
                        </m:r>
                      </m:sub>
                    </m:sSub>
                  </m:oMath>
                </a14:m>
                <a:r>
                  <a:rPr lang="en-US" sz="1800" dirty="0"/>
                  <a:t> for each constraint function.</a:t>
                </a:r>
              </a:p>
              <a:p>
                <a:pPr marL="0" indent="0" algn="just">
                  <a:buNone/>
                </a:pPr>
                <a:r>
                  <a:rPr lang="en-US" sz="1800" dirty="0"/>
                  <a:t>To get the solution of the primal problem, we need to solve the following </a:t>
                </a:r>
                <a:r>
                  <a:rPr lang="en-US" sz="1800" dirty="0" err="1"/>
                  <a:t>Lagrangian</a:t>
                </a:r>
                <a:r>
                  <a:rPr lang="en-US" sz="1800" dirty="0"/>
                  <a:t> problem.</a:t>
                </a:r>
              </a:p>
              <a:p>
                <a:pPr marL="0" indent="0" algn="just">
                  <a:buNone/>
                </a:pPr>
                <a:endParaRPr lang="en-US" sz="1800" dirty="0"/>
              </a:p>
              <a:p>
                <a:pPr marL="0" indent="0">
                  <a:buNone/>
                </a:pPr>
                <a14:m>
                  <m:oMathPara xmlns:m="http://schemas.openxmlformats.org/officeDocument/2006/math">
                    <m:oMathParaPr>
                      <m:jc m:val="centerGroup"/>
                    </m:oMathParaPr>
                    <m:oMath xmlns:m="http://schemas.openxmlformats.org/officeDocument/2006/math">
                      <m:func>
                        <m:funcPr>
                          <m:ctrlPr>
                            <a:rPr lang="en-US" sz="1800" i="1">
                              <a:latin typeface="Cambria Math" panose="02040503050406030204" pitchFamily="18" charset="0"/>
                            </a:rPr>
                          </m:ctrlPr>
                        </m:funcPr>
                        <m:fName>
                          <m:limLow>
                            <m:limLowPr>
                              <m:ctrlPr>
                                <a:rPr lang="en-US" sz="1800" i="1">
                                  <a:latin typeface="Cambria Math" panose="02040503050406030204" pitchFamily="18" charset="0"/>
                                </a:rPr>
                              </m:ctrlPr>
                            </m:limLowPr>
                            <m:e>
                              <m:r>
                                <a:rPr lang="en-US" sz="1800" b="0" i="1" smtClean="0">
                                  <a:latin typeface="Cambria Math" panose="02040503050406030204" pitchFamily="18" charset="0"/>
                                </a:rPr>
                                <m:t>𝑚</m:t>
                              </m:r>
                              <m:r>
                                <a:rPr lang="en-US" sz="1800" i="1">
                                  <a:latin typeface="Cambria Math" panose="02040503050406030204" pitchFamily="18" charset="0"/>
                                </a:rPr>
                                <m:t>𝑖𝑛</m:t>
                              </m:r>
                            </m:e>
                            <m:lim>
                              <m:r>
                                <a:rPr lang="en-US" sz="1800" i="1">
                                  <a:latin typeface="Cambria Math" panose="02040503050406030204" pitchFamily="18" charset="0"/>
                                </a:rPr>
                                <m:t>𝑤</m:t>
                              </m:r>
                              <m:r>
                                <a:rPr lang="en-US" sz="1800" i="1">
                                  <a:latin typeface="Cambria Math" panose="02040503050406030204" pitchFamily="18" charset="0"/>
                                </a:rPr>
                                <m:t>,</m:t>
                              </m:r>
                              <m:r>
                                <a:rPr lang="en-US" sz="1800" i="1">
                                  <a:latin typeface="Cambria Math" panose="02040503050406030204" pitchFamily="18" charset="0"/>
                                </a:rPr>
                                <m:t>𝑏</m:t>
                              </m:r>
                            </m:lim>
                          </m:limLow>
                        </m:fName>
                        <m:e>
                          <m:limLow>
                            <m:limLowPr>
                              <m:ctrlPr>
                                <a:rPr lang="en-US" sz="1800" i="1">
                                  <a:latin typeface="Cambria Math" panose="02040503050406030204" pitchFamily="18" charset="0"/>
                                </a:rPr>
                              </m:ctrlPr>
                            </m:limLowPr>
                            <m:e>
                              <m:func>
                                <m:funcPr>
                                  <m:ctrlPr>
                                    <a:rPr lang="en-US" sz="1800" b="0" i="1" smtClean="0">
                                      <a:latin typeface="Cambria Math" panose="02040503050406030204" pitchFamily="18" charset="0"/>
                                    </a:rPr>
                                  </m:ctrlPr>
                                </m:funcPr>
                                <m:fName>
                                  <m:r>
                                    <m:rPr>
                                      <m:sty m:val="p"/>
                                    </m:rPr>
                                    <a:rPr lang="en-US" sz="1800" i="0">
                                      <a:latin typeface="Cambria Math" panose="02040503050406030204" pitchFamily="18" charset="0"/>
                                    </a:rPr>
                                    <m:t>max</m:t>
                                  </m:r>
                                </m:fName>
                                <m:e>
                                  <m:r>
                                    <a:rPr lang="en-US" sz="1800" b="0" i="1" smtClean="0">
                                      <a:latin typeface="Cambria Math" panose="02040503050406030204" pitchFamily="18" charset="0"/>
                                    </a:rPr>
                                    <m:t> </m:t>
                                  </m:r>
                                </m:e>
                              </m:func>
                            </m:e>
                            <m:lim>
                              <m:r>
                                <a:rPr lang="en-US" sz="1800" i="1" smtClean="0">
                                  <a:latin typeface="Cambria Math" panose="02040503050406030204" pitchFamily="18" charset="0"/>
                                  <a:ea typeface="Cambria Math" panose="02040503050406030204" pitchFamily="18" charset="0"/>
                                </a:rPr>
                                <m:t>𝛼</m:t>
                              </m:r>
                            </m:lim>
                          </m:limLow>
                          <m:r>
                            <a:rPr lang="en-US" sz="1800" i="1" smtClean="0">
                              <a:latin typeface="Cambria Math" panose="02040503050406030204" pitchFamily="18" charset="0"/>
                            </a:rPr>
                            <m:t>𝐿</m:t>
                          </m:r>
                          <m:r>
                            <a:rPr lang="en-US" sz="1800" i="1" smtClean="0">
                              <a:latin typeface="Cambria Math" panose="02040503050406030204" pitchFamily="18" charset="0"/>
                            </a:rPr>
                            <m:t>(</m:t>
                          </m:r>
                          <m:r>
                            <a:rPr lang="en-US" sz="1800" i="1" smtClean="0">
                              <a:latin typeface="Cambria Math" panose="02040503050406030204" pitchFamily="18" charset="0"/>
                            </a:rPr>
                            <m:t>𝑤</m:t>
                          </m:r>
                          <m:r>
                            <a:rPr lang="en-US" sz="1800" i="1" smtClean="0">
                              <a:latin typeface="Cambria Math" panose="02040503050406030204" pitchFamily="18" charset="0"/>
                            </a:rPr>
                            <m:t>,</m:t>
                          </m:r>
                          <m:r>
                            <a:rPr lang="en-US" sz="1800" i="1" smtClean="0">
                              <a:latin typeface="Cambria Math" panose="02040503050406030204" pitchFamily="18" charset="0"/>
                            </a:rPr>
                            <m:t>𝑏</m:t>
                          </m:r>
                          <m:r>
                            <a:rPr lang="en-US" sz="1800" i="1" smtClean="0">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m:rPr>
                              <m:nor/>
                            </m:rPr>
                            <a:rPr lang="en-US" sz="1800" dirty="0"/>
                            <m:t>.</m:t>
                          </m:r>
                        </m:e>
                      </m:func>
                    </m:oMath>
                  </m:oMathPara>
                </a14:m>
                <a:endParaRPr lang="en-US" sz="1800" dirty="0"/>
              </a:p>
              <a:p>
                <a:pPr marL="0" indent="0">
                  <a:buNone/>
                </a:pPr>
                <a:r>
                  <a:rPr lang="en-US" sz="1800" dirty="0"/>
                  <a:t>				         subject to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𝛼</m:t>
                        </m:r>
                      </m:e>
                      <m:sub>
                        <m:r>
                          <a:rPr lang="en-US" sz="1800" i="1">
                            <a:latin typeface="Cambria Math" panose="02040503050406030204" pitchFamily="18" charset="0"/>
                          </a:rPr>
                          <m:t>𝑖</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0,    </m:t>
                    </m:r>
                    <m:r>
                      <a:rPr lang="en-US" sz="1800" i="1">
                        <a:latin typeface="Cambria Math" panose="02040503050406030204" pitchFamily="18" charset="0"/>
                        <a:ea typeface="Cambria Math" panose="02040503050406030204" pitchFamily="18" charset="0"/>
                      </a:rPr>
                      <m:t>𝑖</m:t>
                    </m:r>
                    <m:r>
                      <a:rPr lang="en-US" sz="1800" i="1">
                        <a:latin typeface="Cambria Math" panose="02040503050406030204" pitchFamily="18" charset="0"/>
                        <a:ea typeface="Cambria Math" panose="02040503050406030204" pitchFamily="18" charset="0"/>
                      </a:rPr>
                      <m:t>=1,…,</m:t>
                    </m:r>
                    <m:r>
                      <a:rPr lang="en-US" sz="1800" i="1">
                        <a:latin typeface="Cambria Math" panose="02040503050406030204" pitchFamily="18" charset="0"/>
                        <a:ea typeface="Cambria Math" panose="02040503050406030204" pitchFamily="18" charset="0"/>
                      </a:rPr>
                      <m:t>𝑚</m:t>
                    </m:r>
                  </m:oMath>
                </a14:m>
                <a:endParaRPr lang="en-US" sz="1800" dirty="0"/>
              </a:p>
              <a:p>
                <a:pPr marL="0" indent="0">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a:p>
                <a:endParaRPr lang="en-US" sz="1800" dirty="0"/>
              </a:p>
              <a:p>
                <a:endParaRPr lang="en-US" sz="1800" dirty="0"/>
              </a:p>
              <a:p>
                <a:endParaRPr lang="en-US" sz="1800" dirty="0"/>
              </a:p>
              <a:p>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80011" y="1235421"/>
                <a:ext cx="10515600" cy="4990812"/>
              </a:xfrm>
              <a:blipFill>
                <a:blip r:embed="rId2"/>
                <a:stretch>
                  <a:fillRect l="-522" t="-1711" b="-2078"/>
                </a:stretch>
              </a:blipFill>
            </p:spPr>
            <p:txBody>
              <a:bodyPr/>
              <a:lstStyle/>
              <a:p>
                <a:r>
                  <a:rPr lang="en-US">
                    <a:noFill/>
                  </a:rPr>
                  <a:t> </a:t>
                </a:r>
              </a:p>
            </p:txBody>
          </p:sp>
        </mc:Fallback>
      </mc:AlternateContent>
    </p:spTree>
    <p:extLst>
      <p:ext uri="{BB962C8B-B14F-4D97-AF65-F5344CB8AC3E}">
        <p14:creationId xmlns:p14="http://schemas.microsoft.com/office/powerpoint/2010/main" val="2699405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336"/>
          </a:xfrm>
        </p:spPr>
        <p:txBody>
          <a:bodyPr>
            <a:normAutofit/>
          </a:bodyPr>
          <a:lstStyle/>
          <a:p>
            <a:r>
              <a:rPr lang="en-US" sz="3200" u="sng" dirty="0"/>
              <a:t>The Wolfe dual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30284"/>
                <a:ext cx="10515600" cy="4946679"/>
              </a:xfrm>
            </p:spPr>
            <p:txBody>
              <a:bodyPr>
                <a:normAutofit fontScale="85000" lnSpcReduction="20000"/>
              </a:bodyPr>
              <a:lstStyle/>
              <a:p>
                <a:r>
                  <a:rPr lang="en-US" sz="1600" dirty="0"/>
                  <a:t>The </a:t>
                </a:r>
                <a:r>
                  <a:rPr lang="en-US" sz="1600" dirty="0" err="1"/>
                  <a:t>Lagrangian</a:t>
                </a:r>
                <a:r>
                  <a:rPr lang="en-US" sz="1600" dirty="0"/>
                  <a:t> problem has m inequality constraints (where m is the number of training examples) and is typically solved using its dual from. </a:t>
                </a:r>
                <a:endParaRPr lang="az-Latn-AZ" sz="1600" dirty="0"/>
              </a:p>
              <a:p>
                <a:r>
                  <a:rPr lang="en-US" sz="1600" dirty="0"/>
                  <a:t>According to duality principle the</a:t>
                </a:r>
                <a:r>
                  <a:rPr lang="az-Latn-AZ" sz="1600" dirty="0"/>
                  <a:t> maximum of the dual problem üill alüays be less than or equal to the minimum of the primal problem (it provides a lo</a:t>
                </a:r>
                <a:r>
                  <a:rPr lang="en-US" sz="1600" dirty="0"/>
                  <a:t>w</a:t>
                </a:r>
                <a:r>
                  <a:rPr lang="az-Latn-AZ" sz="1600" dirty="0"/>
                  <a:t>er bound </a:t>
                </a:r>
                <a:r>
                  <a:rPr lang="en-US" sz="1600" dirty="0"/>
                  <a:t>to the solution of the primal problem)</a:t>
                </a:r>
              </a:p>
              <a:p>
                <a:r>
                  <a:rPr lang="en-US" sz="1600" dirty="0" err="1"/>
                  <a:t>Lagrangian</a:t>
                </a:r>
                <a:r>
                  <a:rPr lang="en-US" sz="1600" dirty="0"/>
                  <a:t> function</a:t>
                </a:r>
              </a:p>
              <a:p>
                <a:pPr marL="0" indent="0">
                  <a:buNone/>
                </a:pPr>
                <a14:m>
                  <m:oMathPara xmlns:m="http://schemas.openxmlformats.org/officeDocument/2006/math">
                    <m:oMathParaPr>
                      <m:jc m:val="centerGroup"/>
                    </m:oMathParaPr>
                    <m:oMath xmlns:m="http://schemas.openxmlformats.org/officeDocument/2006/math">
                      <m:r>
                        <m:rPr>
                          <m:sty m:val="p"/>
                        </m:rPr>
                        <a:rPr lang="en-US" sz="1600">
                          <a:latin typeface="Cambria Math" panose="02040503050406030204" pitchFamily="18" charset="0"/>
                        </a:rPr>
                        <m:t>L</m:t>
                      </m:r>
                      <m:d>
                        <m:dPr>
                          <m:ctrlPr>
                            <a:rPr lang="en-US" sz="1600" i="1">
                              <a:latin typeface="Cambria Math" panose="02040503050406030204" pitchFamily="18" charset="0"/>
                            </a:rPr>
                          </m:ctrlPr>
                        </m:dPr>
                        <m:e>
                          <m:r>
                            <a:rPr lang="en-US" sz="1600" i="1">
                              <a:latin typeface="Cambria Math" panose="02040503050406030204" pitchFamily="18" charset="0"/>
                            </a:rPr>
                            <m:t>𝑤</m:t>
                          </m:r>
                          <m:r>
                            <a:rPr lang="en-US" sz="1600" i="1">
                              <a:latin typeface="Cambria Math" panose="02040503050406030204" pitchFamily="18" charset="0"/>
                            </a:rPr>
                            <m:t>,</m:t>
                          </m:r>
                          <m:r>
                            <a:rPr lang="en-US" sz="1600" i="1">
                              <a:latin typeface="Cambria Math" panose="02040503050406030204" pitchFamily="18" charset="0"/>
                            </a:rPr>
                            <m:t>𝑏</m:t>
                          </m:r>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𝛼</m:t>
                          </m:r>
                        </m:e>
                      </m:d>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𝑤</m:t>
                              </m:r>
                            </m:e>
                          </m:d>
                        </m:e>
                        <m:sup>
                          <m:r>
                            <a:rPr lang="en-US" sz="1600" i="1">
                              <a:latin typeface="Cambria Math" panose="02040503050406030204" pitchFamily="18" charset="0"/>
                            </a:rPr>
                            <m:t>2</m:t>
                          </m:r>
                        </m:sup>
                      </m:sSup>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r>
                            <m:rPr>
                              <m:nor/>
                            </m:rPr>
                            <a:rPr lang="en-US" sz="1600" dirty="0"/>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d>
                            <m:dPr>
                              <m:ctrlPr>
                                <a:rPr lang="en-US" sz="1600" i="1">
                                  <a:latin typeface="Cambria Math" panose="02040503050406030204" pitchFamily="18" charset="0"/>
                                </a:rPr>
                              </m:ctrlPr>
                            </m:dPr>
                            <m:e>
                              <m:r>
                                <a:rPr lang="en-US" sz="1600" i="1">
                                  <a:latin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r>
                                <a:rPr lang="en-US" sz="1600" i="1">
                                  <a:latin typeface="Cambria Math" panose="02040503050406030204" pitchFamily="18" charset="0"/>
                                </a:rPr>
                                <m:t>+</m:t>
                              </m:r>
                              <m:r>
                                <a:rPr lang="en-US" sz="1600" i="1">
                                  <a:latin typeface="Cambria Math" panose="02040503050406030204" pitchFamily="18" charset="0"/>
                                </a:rPr>
                                <m:t>𝑏</m:t>
                              </m:r>
                            </m:e>
                          </m:d>
                          <m:r>
                            <a:rPr lang="en-US" sz="1600" i="1">
                              <a:latin typeface="Cambria Math" panose="02040503050406030204" pitchFamily="18" charset="0"/>
                            </a:rPr>
                            <m:t>−1</m:t>
                          </m:r>
                          <m:r>
                            <m:rPr>
                              <m:nor/>
                            </m:rPr>
                            <a:rPr lang="en-US" sz="1600" dirty="0"/>
                            <m:t>] </m:t>
                          </m:r>
                        </m:e>
                      </m:nary>
                    </m:oMath>
                  </m:oMathPara>
                </a14:m>
                <a:endParaRPr lang="en-US" sz="1600" dirty="0"/>
              </a:p>
              <a:p>
                <a:pPr marL="0" indent="0">
                  <a:buNone/>
                </a:pPr>
                <a:r>
                  <a:rPr lang="en-US" sz="1600" dirty="0"/>
                  <a:t>Solving the minimization problem involves taking the partial derivatives of L with respect to w and b:</a:t>
                </a:r>
              </a:p>
              <a:p>
                <a:pPr marL="0" indent="0">
                  <a:buNone/>
                </a:pPr>
                <a:endParaRPr lang="en-US" sz="1600" dirty="0"/>
              </a:p>
              <a:p>
                <a:pPr marL="0" indent="0">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r>
                            <a:rPr lang="en-US" sz="1600" b="0" i="1" smtClean="0">
                              <a:latin typeface="Cambria Math" panose="02040503050406030204" pitchFamily="18" charset="0"/>
                              <a:ea typeface="Cambria Math" panose="02040503050406030204" pitchFamily="18" charset="0"/>
                            </a:rPr>
                            <m:t>𝑤</m:t>
                          </m:r>
                        </m:sub>
                      </m:sSub>
                      <m:r>
                        <m:rPr>
                          <m:sty m:val="p"/>
                        </m:rPr>
                        <a:rPr lang="en-US" sz="1600">
                          <a:latin typeface="Cambria Math" panose="02040503050406030204" pitchFamily="18" charset="0"/>
                        </a:rPr>
                        <m:t>L</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𝑤</m:t>
                      </m:r>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𝑥</m:t>
                              </m:r>
                            </m:e>
                            <m:sub>
                              <m:r>
                                <a:rPr lang="en-US" sz="1600" i="1">
                                  <a:latin typeface="Cambria Math" panose="02040503050406030204" pitchFamily="18" charset="0"/>
                                </a:rPr>
                                <m:t>𝑖</m:t>
                              </m:r>
                            </m:sub>
                          </m:sSub>
                        </m:e>
                      </m:nary>
                      <m:r>
                        <a:rPr lang="en-US" sz="1600" b="0" i="1" dirty="0" smtClean="0">
                          <a:latin typeface="Cambria Math" panose="02040503050406030204" pitchFamily="18" charset="0"/>
                        </a:rPr>
                        <m:t>=0          </m:t>
                      </m:r>
                      <m:r>
                        <a:rPr lang="en-US" sz="1600" b="0" i="1" dirty="0" smtClean="0">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𝑤</m:t>
                      </m:r>
                      <m:r>
                        <a:rPr lang="en-US" sz="1600" i="1">
                          <a:latin typeface="Cambria Math" panose="02040503050406030204" pitchFamily="18" charset="0"/>
                          <a:ea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e>
                      </m:nary>
                    </m:oMath>
                  </m:oMathPara>
                </a14:m>
                <a:endParaRPr lang="en-US" sz="1600" b="0" dirty="0"/>
              </a:p>
              <a:p>
                <a:pPr marL="0" indent="0">
                  <a:buNone/>
                </a:pPr>
                <a:endParaRPr lang="en-US" sz="1600" b="0" dirty="0"/>
              </a:p>
              <a:p>
                <a:pPr marL="0" indent="0">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e>
                        <m:sub>
                          <m:r>
                            <a:rPr lang="en-US" sz="1600" b="0" i="1" smtClean="0">
                              <a:latin typeface="Cambria Math" panose="02040503050406030204" pitchFamily="18" charset="0"/>
                              <a:ea typeface="Cambria Math" panose="02040503050406030204" pitchFamily="18" charset="0"/>
                            </a:rPr>
                            <m:t>𝑏</m:t>
                          </m:r>
                        </m:sub>
                      </m:sSub>
                      <m:r>
                        <a:rPr lang="en-US" sz="1600" b="0" i="1" smtClean="0">
                          <a:latin typeface="Cambria Math" panose="02040503050406030204" pitchFamily="18" charset="0"/>
                          <a:ea typeface="Cambria Math" panose="02040503050406030204" pitchFamily="18" charset="0"/>
                        </a:rPr>
                        <m:t>𝐿</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e>
                      </m:nary>
                      <m:r>
                        <a:rPr lang="en-US" sz="1600" i="1" dirty="0">
                          <a:latin typeface="Cambria Math" panose="02040503050406030204" pitchFamily="18" charset="0"/>
                        </a:rPr>
                        <m:t>=0          </m:t>
                      </m:r>
                      <m:r>
                        <a:rPr lang="en-US" sz="1600" i="1" dirty="0">
                          <a:latin typeface="Cambria Math" panose="02040503050406030204" pitchFamily="18" charset="0"/>
                          <a:ea typeface="Cambria Math" panose="02040503050406030204" pitchFamily="18" charset="0"/>
                        </a:rPr>
                        <m:t>→</m:t>
                      </m:r>
                      <m:r>
                        <a:rPr lang="en-US" sz="1600" b="0" i="1" dirty="0" smtClean="0">
                          <a:latin typeface="Cambria Math" panose="02040503050406030204" pitchFamily="18" charset="0"/>
                          <a:ea typeface="Cambria Math" panose="02040503050406030204" pitchFamily="18" charset="0"/>
                        </a:rPr>
                        <m:t>         </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e>
                      </m:nary>
                      <m:r>
                        <a:rPr lang="en-US" sz="1600" i="1" dirty="0">
                          <a:latin typeface="Cambria Math" panose="02040503050406030204" pitchFamily="18" charset="0"/>
                        </a:rPr>
                        <m:t>=0</m:t>
                      </m:r>
                    </m:oMath>
                  </m:oMathPara>
                </a14:m>
                <a:endParaRPr lang="en-US" sz="1600" dirty="0"/>
              </a:p>
              <a:p>
                <a:pPr marL="0" indent="0">
                  <a:buNone/>
                </a:pPr>
                <a:endParaRPr lang="en-US" sz="1600" dirty="0"/>
              </a:p>
              <a:p>
                <a:pPr marL="0" indent="0">
                  <a:buNone/>
                </a:pPr>
                <a:r>
                  <a:rPr lang="en-US" sz="1600" dirty="0"/>
                  <a:t>Let us substitute w by this value L and we get:</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𝑊</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𝑎</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𝑏</m:t>
                          </m:r>
                        </m:e>
                      </m:d>
                      <m:r>
                        <a:rPr lang="en-US" sz="1600" i="1">
                          <a:latin typeface="Cambria Math" panose="02040503050406030204" pitchFamily="18" charset="0"/>
                          <a:ea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e>
                      </m:nary>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nary>
                                <m:naryPr>
                                  <m:chr m:val="∑"/>
                                  <m:ctrlPr>
                                    <a:rPr lang="en-US" sz="1600" i="1">
                                      <a:latin typeface="Cambria Math" panose="02040503050406030204" pitchFamily="18" charset="0"/>
                                    </a:rPr>
                                  </m:ctrlPr>
                                </m:naryPr>
                                <m:sub>
                                  <m:r>
                                    <a:rPr lang="en-US" sz="1600" b="0" i="1" smtClean="0">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𝑚</m:t>
                                  </m:r>
                                </m:sup>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𝛼</m:t>
                                          </m:r>
                                        </m:e>
                                        <m:sub>
                                          <m:r>
                                            <a:rPr lang="en-US" sz="1600" i="1">
                                              <a:latin typeface="Cambria Math" panose="02040503050406030204" pitchFamily="18" charset="0"/>
                                              <a:ea typeface="Cambria Math" panose="02040503050406030204" pitchFamily="18" charset="0"/>
                                            </a:rPr>
                                            <m:t>𝑗</m:t>
                                          </m:r>
                                        </m:sub>
                                      </m:sSub>
                                      <m:r>
                                        <a:rPr lang="en-US" sz="1600" i="1">
                                          <a:latin typeface="Cambria Math" panose="02040503050406030204" pitchFamily="18" charset="0"/>
                                        </a:rPr>
                                        <m:t>𝑦</m:t>
                                      </m:r>
                                    </m:e>
                                    <m:sub>
                                      <m:r>
                                        <a:rPr lang="en-US" sz="1600" i="1">
                                          <a:latin typeface="Cambria Math" panose="02040503050406030204" pitchFamily="18" charset="0"/>
                                        </a:rPr>
                                        <m:t>𝑖</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𝑗</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r>
                                    <a:rPr lang="en-US" sz="1600" i="1">
                                      <a:latin typeface="Cambria Math" panose="02040503050406030204" pitchFamily="18" charset="0"/>
                                      <a:ea typeface="Cambria Math" panose="02040503050406030204" pitchFamily="18" charset="0"/>
                                    </a:rPr>
                                    <m:t>∙</m:t>
                                  </m:r>
                                </m:e>
                              </m:nary>
                              <m:r>
                                <a:rPr lang="en-US" sz="1600" b="0" i="1" smtClean="0">
                                  <a:latin typeface="Cambria Math" panose="02040503050406030204" pitchFamily="18" charset="0"/>
                                  <a:ea typeface="Cambria Math" panose="02040503050406030204" pitchFamily="18" charset="0"/>
                                </a:rPr>
                                <m:t>𝑥</m:t>
                              </m:r>
                            </m:e>
                            <m:sub>
                              <m:r>
                                <a:rPr lang="en-US" sz="1600" b="0" i="1" smtClean="0">
                                  <a:latin typeface="Cambria Math" panose="02040503050406030204" pitchFamily="18" charset="0"/>
                                  <a:ea typeface="Cambria Math" panose="02040503050406030204" pitchFamily="18" charset="0"/>
                                </a:rPr>
                                <m:t>𝑗</m:t>
                              </m:r>
                            </m:sub>
                          </m:sSub>
                        </m:e>
                      </m:nary>
                    </m:oMath>
                  </m:oMathPara>
                </a14:m>
                <a:endParaRPr lang="en-US" sz="1600" dirty="0"/>
              </a:p>
              <a:p>
                <a:pPr marL="0" indent="0">
                  <a:buNone/>
                </a:pPr>
                <a:r>
                  <a:rPr lang="en-US" sz="1600" dirty="0"/>
                  <a:t>This is the </a:t>
                </a:r>
                <a:r>
                  <a:rPr lang="en-US" sz="1600" b="1" dirty="0"/>
                  <a:t>Wolfe dual </a:t>
                </a:r>
                <a:r>
                  <a:rPr lang="en-US" sz="1600" b="1" dirty="0" err="1"/>
                  <a:t>Lagrangian</a:t>
                </a:r>
                <a:r>
                  <a:rPr lang="en-US" sz="1600" b="1" dirty="0"/>
                  <a:t> function</a:t>
                </a:r>
              </a:p>
              <a:p>
                <a:pPr marL="0" indent="0">
                  <a:buNone/>
                </a:pPr>
                <a:endParaRPr lang="en-US" sz="1600" dirty="0"/>
              </a:p>
              <a:p>
                <a:pPr marL="0" indent="0">
                  <a:buNone/>
                </a:pPr>
                <a:endParaRPr lang="en-US" sz="1600" b="0" dirty="0"/>
              </a:p>
              <a:p>
                <a:pPr marL="0" indent="0">
                  <a:buNone/>
                </a:pPr>
                <a:endParaRPr lang="en-US" sz="1600" b="0" dirty="0"/>
              </a:p>
              <a:p>
                <a:pPr marL="0" indent="0">
                  <a:buNone/>
                </a:pPr>
                <a:endParaRPr lang="en-US" sz="1600" dirty="0"/>
              </a:p>
              <a:p>
                <a:endParaRPr lang="en-US" sz="1600" dirty="0"/>
              </a:p>
              <a:p>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30284"/>
                <a:ext cx="10515600" cy="4946679"/>
              </a:xfrm>
              <a:blipFill>
                <a:blip r:embed="rId3"/>
                <a:stretch>
                  <a:fillRect l="-174" t="-1356" b="-13564"/>
                </a:stretch>
              </a:blipFill>
            </p:spPr>
            <p:txBody>
              <a:bodyPr/>
              <a:lstStyle/>
              <a:p>
                <a:r>
                  <a:rPr lang="en-US">
                    <a:noFill/>
                  </a:rPr>
                  <a:t> </a:t>
                </a:r>
              </a:p>
            </p:txBody>
          </p:sp>
        </mc:Fallback>
      </mc:AlternateContent>
    </p:spTree>
    <p:extLst>
      <p:ext uri="{BB962C8B-B14F-4D97-AF65-F5344CB8AC3E}">
        <p14:creationId xmlns:p14="http://schemas.microsoft.com/office/powerpoint/2010/main" val="409172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4AF34-529A-4A9D-B404-6508B805B217}"/>
              </a:ext>
            </a:extLst>
          </p:cNvPr>
          <p:cNvSpPr>
            <a:spLocks noGrp="1"/>
          </p:cNvSpPr>
          <p:nvPr>
            <p:ph type="title"/>
          </p:nvPr>
        </p:nvSpPr>
        <p:spPr/>
        <p:txBody>
          <a:bodyPr/>
          <a:lstStyle/>
          <a:p>
            <a:endParaRPr lang="ru-RU" dirty="0"/>
          </a:p>
        </p:txBody>
      </p:sp>
      <p:pic>
        <p:nvPicPr>
          <p:cNvPr id="4" name="Content Placeholder 3">
            <a:extLst>
              <a:ext uri="{FF2B5EF4-FFF2-40B4-BE49-F238E27FC236}">
                <a16:creationId xmlns:a16="http://schemas.microsoft.com/office/drawing/2014/main" id="{89781954-8A34-4DF2-A817-094A740C7375}"/>
              </a:ext>
            </a:extLst>
          </p:cNvPr>
          <p:cNvPicPr>
            <a:picLocks noGrp="1" noChangeAspect="1"/>
          </p:cNvPicPr>
          <p:nvPr>
            <p:ph idx="1"/>
          </p:nvPr>
        </p:nvPicPr>
        <p:blipFill>
          <a:blip r:embed="rId2"/>
          <a:stretch>
            <a:fillRect/>
          </a:stretch>
        </p:blipFill>
        <p:spPr>
          <a:xfrm>
            <a:off x="541228" y="1804907"/>
            <a:ext cx="11109544" cy="4895484"/>
          </a:xfrm>
          <a:prstGeom prst="rect">
            <a:avLst/>
          </a:prstGeom>
        </p:spPr>
      </p:pic>
      <p:pic>
        <p:nvPicPr>
          <p:cNvPr id="6" name="Picture 5">
            <a:extLst>
              <a:ext uri="{FF2B5EF4-FFF2-40B4-BE49-F238E27FC236}">
                <a16:creationId xmlns:a16="http://schemas.microsoft.com/office/drawing/2014/main" id="{2B07B974-9804-402E-B723-9D33A8ADFAE1}"/>
              </a:ext>
            </a:extLst>
          </p:cNvPr>
          <p:cNvPicPr>
            <a:picLocks noChangeAspect="1"/>
          </p:cNvPicPr>
          <p:nvPr/>
        </p:nvPicPr>
        <p:blipFill>
          <a:blip r:embed="rId3"/>
          <a:stretch>
            <a:fillRect/>
          </a:stretch>
        </p:blipFill>
        <p:spPr>
          <a:xfrm>
            <a:off x="838200" y="713515"/>
            <a:ext cx="6668621" cy="1091392"/>
          </a:xfrm>
          <a:prstGeom prst="rect">
            <a:avLst/>
          </a:prstGeom>
        </p:spPr>
      </p:pic>
      <p:pic>
        <p:nvPicPr>
          <p:cNvPr id="7" name="Picture 6">
            <a:extLst>
              <a:ext uri="{FF2B5EF4-FFF2-40B4-BE49-F238E27FC236}">
                <a16:creationId xmlns:a16="http://schemas.microsoft.com/office/drawing/2014/main" id="{2430E813-BFEE-4516-A1F7-0E0BFE2A3485}"/>
              </a:ext>
            </a:extLst>
          </p:cNvPr>
          <p:cNvPicPr>
            <a:picLocks noChangeAspect="1"/>
          </p:cNvPicPr>
          <p:nvPr/>
        </p:nvPicPr>
        <p:blipFill>
          <a:blip r:embed="rId4"/>
          <a:stretch>
            <a:fillRect/>
          </a:stretch>
        </p:blipFill>
        <p:spPr>
          <a:xfrm>
            <a:off x="8016279" y="654564"/>
            <a:ext cx="2661356" cy="1209294"/>
          </a:xfrm>
          <a:prstGeom prst="rect">
            <a:avLst/>
          </a:prstGeom>
        </p:spPr>
      </p:pic>
      <p:sp>
        <p:nvSpPr>
          <p:cNvPr id="3" name="Rectangle 2"/>
          <p:cNvSpPr/>
          <p:nvPr/>
        </p:nvSpPr>
        <p:spPr>
          <a:xfrm>
            <a:off x="10775035" y="0"/>
            <a:ext cx="994759" cy="369332"/>
          </a:xfrm>
          <a:prstGeom prst="rect">
            <a:avLst/>
          </a:prstGeom>
        </p:spPr>
        <p:txBody>
          <a:bodyPr wrap="none">
            <a:spAutoFit/>
          </a:bodyPr>
          <a:lstStyle/>
          <a:p>
            <a:r>
              <a:rPr lang="en-US" dirty="0">
                <a:solidFill>
                  <a:srgbClr val="FF0000"/>
                </a:solidFill>
              </a:rPr>
              <a:t>Optional</a:t>
            </a:r>
          </a:p>
        </p:txBody>
      </p:sp>
    </p:spTree>
    <p:extLst>
      <p:ext uri="{BB962C8B-B14F-4D97-AF65-F5344CB8AC3E}">
        <p14:creationId xmlns:p14="http://schemas.microsoft.com/office/powerpoint/2010/main" val="198113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US" sz="3200" u="sng" dirty="0"/>
              <a:t>Wolfe dual problem</a:t>
            </a:r>
          </a:p>
        </p:txBody>
      </p:sp>
      <mc:AlternateContent xmlns:mc="http://schemas.openxmlformats.org/markup-compatibility/2006" xmlns:a14="http://schemas.microsoft.com/office/drawing/2010/main">
        <mc:Choice Requires="a14">
          <p:sp>
            <p:nvSpPr>
              <p:cNvPr id="5" name="Rectangle 4"/>
              <p:cNvSpPr/>
              <p:nvPr/>
            </p:nvSpPr>
            <p:spPr>
              <a:xfrm>
                <a:off x="548640" y="1209910"/>
                <a:ext cx="10382596" cy="54393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a:rPr lang="en-US" i="1">
                                  <a:latin typeface="Cambria Math" panose="02040503050406030204" pitchFamily="18" charset="0"/>
                                </a:rPr>
                                <m:t>𝑚</m:t>
                              </m:r>
                              <m:r>
                                <a:rPr lang="en-US" b="0" i="1" smtClean="0">
                                  <a:latin typeface="Cambria Math" panose="02040503050406030204" pitchFamily="18" charset="0"/>
                                </a:rPr>
                                <m:t>𝑎𝑥𝑖𝑚𝑖𝑧𝑒</m:t>
                              </m:r>
                            </m:e>
                            <m:lim>
                              <m:r>
                                <a:rPr lang="en-US" i="1">
                                  <a:latin typeface="Cambria Math" panose="02040503050406030204" pitchFamily="18" charset="0"/>
                                  <a:ea typeface="Cambria Math" panose="02040503050406030204" pitchFamily="18" charset="0"/>
                                </a:rPr>
                                <m:t>𝛼</m:t>
                              </m:r>
                            </m:lim>
                          </m:limLow>
                        </m:fName>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e>
                          </m:nary>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nary>
                                    <m:naryPr>
                                      <m:chr m:val="∑"/>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𝑗</m:t>
                                              </m:r>
                                            </m:sub>
                                          </m:sSub>
                                          <m:r>
                                            <a:rPr lang="en-US" i="1">
                                              <a:latin typeface="Cambria Math" panose="02040503050406030204" pitchFamily="18" charset="0"/>
                                            </a:rPr>
                                            <m:t>𝑦</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𝑗</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e>
                                  </m:nary>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𝑗</m:t>
                                  </m:r>
                                </m:sub>
                              </m:sSub>
                            </m:e>
                          </m:nary>
                        </m:e>
                      </m:func>
                    </m:oMath>
                  </m:oMathPara>
                </a14:m>
                <a:endParaRPr lang="en-US" dirty="0"/>
              </a:p>
              <a:p>
                <a:r>
                  <a:rPr lang="en-US" dirty="0"/>
                  <a:t>	 		        subject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≥0,    </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𝑚</m:t>
                    </m:r>
                  </m:oMath>
                </a14:m>
                <a:endParaRPr lang="en-US" dirty="0"/>
              </a:p>
              <a:p>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nary>
                      <m:r>
                        <a:rPr lang="en-US" i="1" dirty="0">
                          <a:latin typeface="Cambria Math" panose="02040503050406030204" pitchFamily="18" charset="0"/>
                        </a:rPr>
                        <m:t>=0</m:t>
                      </m:r>
                    </m:oMath>
                  </m:oMathPara>
                </a14:m>
                <a:endParaRPr lang="en-US" dirty="0"/>
              </a:p>
              <a:p>
                <a:r>
                  <a:rPr lang="en-US" dirty="0">
                    <a:solidFill>
                      <a:srgbClr val="000000"/>
                    </a:solidFill>
                    <a:latin typeface="Arial" panose="020B0604020202020204" pitchFamily="34" charset="0"/>
                  </a:rPr>
                  <a:t>The main advantage of the Wolfe dual problem over the </a:t>
                </a:r>
                <a:r>
                  <a:rPr lang="en-US" dirty="0" err="1">
                    <a:solidFill>
                      <a:srgbClr val="000000"/>
                    </a:solidFill>
                    <a:latin typeface="Arial" panose="020B0604020202020204" pitchFamily="34" charset="0"/>
                  </a:rPr>
                  <a:t>Lagrangian</a:t>
                </a:r>
                <a:r>
                  <a:rPr lang="en-US" dirty="0">
                    <a:solidFill>
                      <a:srgbClr val="000000"/>
                    </a:solidFill>
                    <a:latin typeface="Arial" panose="020B0604020202020204" pitchFamily="34" charset="0"/>
                  </a:rPr>
                  <a:t> problem is that the objective function W now depends only on the Lagrange multipliers. </a:t>
                </a: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When we solve the Wolfe dual problem, we get a vector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a:t> containing all Lagrange multipliers and then we will compute w and b. </a:t>
                </a:r>
              </a:p>
              <a:p>
                <a:r>
                  <a:rPr lang="en-US" dirty="0"/>
                  <a:t>Compute w: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𝑤</m:t>
                      </m:r>
                      <m:r>
                        <a:rPr lang="en-US" i="1">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oMath>
                  </m:oMathPara>
                </a14:m>
                <a:endParaRPr lang="en-US" dirty="0"/>
              </a:p>
              <a:p>
                <a:r>
                  <a:rPr lang="en-US" dirty="0"/>
                  <a:t>Compute b:</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b="0" i="1" smtClean="0">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a:p>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48640" y="1209910"/>
                <a:ext cx="10382596" cy="5439310"/>
              </a:xfrm>
              <a:prstGeom prst="rect">
                <a:avLst/>
              </a:prstGeom>
              <a:blipFill>
                <a:blip r:embed="rId3"/>
                <a:stretch>
                  <a:fillRect l="-470"/>
                </a:stretch>
              </a:blipFill>
            </p:spPr>
            <p:txBody>
              <a:bodyPr/>
              <a:lstStyle/>
              <a:p>
                <a:r>
                  <a:rPr lang="en-US">
                    <a:noFill/>
                  </a:rPr>
                  <a:t> </a:t>
                </a:r>
              </a:p>
            </p:txBody>
          </p:sp>
        </mc:Fallback>
      </mc:AlternateContent>
    </p:spTree>
    <p:extLst>
      <p:ext uri="{BB962C8B-B14F-4D97-AF65-F5344CB8AC3E}">
        <p14:creationId xmlns:p14="http://schemas.microsoft.com/office/powerpoint/2010/main" val="103381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526"/>
          </a:xfrm>
        </p:spPr>
        <p:txBody>
          <a:bodyPr>
            <a:normAutofit/>
          </a:bodyPr>
          <a:lstStyle/>
          <a:p>
            <a:r>
              <a:rPr lang="en-US" sz="3200" u="sng" dirty="0"/>
              <a:t>Hypothesis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05098"/>
                <a:ext cx="10515600" cy="4871865"/>
              </a:xfrm>
            </p:spPr>
            <p:txBody>
              <a:bodyPr>
                <a:normAutofit/>
              </a:bodyPr>
              <a:lstStyle/>
              <a:p>
                <a:pPr marL="0" indent="0">
                  <a:buNone/>
                </a:pPr>
                <a:r>
                  <a:rPr lang="en-US" sz="2400" dirty="0"/>
                  <a:t>The SVMs use the same hypothesis function as the </a:t>
                </a:r>
                <a:r>
                  <a:rPr lang="en-US" sz="2400" dirty="0" err="1"/>
                  <a:t>perseptron</a:t>
                </a:r>
                <a:r>
                  <a:rPr lang="en-US" sz="2400" dirty="0"/>
                  <a:t>. The class of an example</a:t>
                </a:r>
              </a:p>
              <a:p>
                <a:pPr marL="0" indent="0" algn="ctr">
                  <a:buNone/>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h</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r>
                        <a:rPr lang="en-US" sz="2400" i="1">
                          <a:latin typeface="Cambria Math" panose="02040503050406030204" pitchFamily="18" charset="0"/>
                        </a:rPr>
                        <m:t>𝑠𝑖𝑔𝑛</m:t>
                      </m:r>
                      <m:r>
                        <a:rPr lang="en-US" sz="2400" i="1">
                          <a:latin typeface="Cambria Math" panose="02040503050406030204" pitchFamily="18" charset="0"/>
                        </a:rPr>
                        <m:t>(</m:t>
                      </m:r>
                      <m:r>
                        <a:rPr lang="en-US" sz="2400" i="1">
                          <a:latin typeface="Cambria Math" panose="02040503050406030204" pitchFamily="18" charset="0"/>
                        </a:rPr>
                        <m:t>𝑤</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m:rPr>
                          <m:nor/>
                        </m:rPr>
                        <a:rPr lang="en-US" sz="2400" b="0" i="0" smtClean="0">
                          <a:latin typeface="Cambria Math" panose="02040503050406030204" pitchFamily="18" charset="0"/>
                        </a:rPr>
                        <m:t>+</m:t>
                      </m:r>
                      <m:r>
                        <m:rPr>
                          <m:nor/>
                        </m:rPr>
                        <a:rPr lang="en-US" sz="2400" b="0" i="0" smtClean="0">
                          <a:latin typeface="Cambria Math" panose="02040503050406030204" pitchFamily="18" charset="0"/>
                        </a:rPr>
                        <m:t>b</m:t>
                      </m:r>
                      <m:r>
                        <m:rPr>
                          <m:nor/>
                        </m:rPr>
                        <a:rPr lang="en-US" sz="2400" dirty="0"/>
                        <m:t>)</m:t>
                      </m:r>
                    </m:oMath>
                  </m:oMathPara>
                </a14:m>
                <a:endParaRPr lang="en-US" sz="2400" dirty="0"/>
              </a:p>
              <a:p>
                <a:pPr marL="0" indent="0" algn="just">
                  <a:buNone/>
                </a:pPr>
                <a:endParaRPr lang="en-US" sz="2400" dirty="0"/>
              </a:p>
              <a:p>
                <a:pPr marL="0" indent="0" algn="just">
                  <a:buNone/>
                </a:pPr>
                <a:r>
                  <a:rPr lang="en-US" sz="2400" dirty="0"/>
                  <a:t>When using the dual formulation, it is computed using only the support vectors:</a:t>
                </a:r>
              </a:p>
              <a:p>
                <a:pPr marL="0" indent="0">
                  <a:buNone/>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h</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𝑖</m:t>
                          </m:r>
                        </m:sub>
                      </m:sSub>
                      <m:r>
                        <a:rPr lang="en-US" sz="2400" i="1">
                          <a:solidFill>
                            <a:srgbClr val="000000"/>
                          </a:solidFill>
                          <a:latin typeface="Cambria Math" panose="02040503050406030204" pitchFamily="18" charset="0"/>
                        </a:rPr>
                        <m:t>)=</m:t>
                      </m:r>
                      <m:r>
                        <a:rPr lang="en-US" sz="2400" i="1">
                          <a:latin typeface="Cambria Math" panose="02040503050406030204" pitchFamily="18" charset="0"/>
                        </a:rPr>
                        <m:t>𝑠𝑖𝑔𝑛</m:t>
                      </m:r>
                      <m:d>
                        <m:dPr>
                          <m:ctrlPr>
                            <a:rPr lang="en-US" sz="2400" i="1" smtClean="0">
                              <a:latin typeface="Cambria Math" panose="02040503050406030204" pitchFamily="18" charset="0"/>
                            </a:rPr>
                          </m:ctrlPr>
                        </m:dPr>
                        <m:e>
                          <m:nary>
                            <m:naryPr>
                              <m:chr m:val="∑"/>
                              <m:ctrlPr>
                                <a:rPr lang="en-US" sz="2400" i="1">
                                  <a:latin typeface="Cambria Math" panose="02040503050406030204" pitchFamily="18" charset="0"/>
                                </a:rPr>
                              </m:ctrlPr>
                            </m:naryPr>
                            <m:sub>
                              <m:r>
                                <a:rPr lang="en-US" sz="2400" b="0" i="1" smtClean="0">
                                  <a:latin typeface="Cambria Math" panose="02040503050406030204" pitchFamily="18" charset="0"/>
                                </a:rPr>
                                <m:t>𝑗</m:t>
                              </m:r>
                              <m:r>
                                <a:rPr lang="en-US" sz="2400" i="1">
                                  <a:latin typeface="Cambria Math" panose="02040503050406030204" pitchFamily="18" charset="0"/>
                                </a:rPr>
                                <m:t>=1</m:t>
                              </m:r>
                            </m:sub>
                            <m:sup>
                              <m:r>
                                <a:rPr lang="en-US" sz="2400" b="0" i="1" smtClean="0">
                                  <a:latin typeface="Cambria Math" panose="02040503050406030204" pitchFamily="18" charset="0"/>
                                </a:rPr>
                                <m:t>𝑆</m:t>
                              </m:r>
                            </m:sup>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𝛼</m:t>
                                  </m:r>
                                </m:e>
                                <m:sub>
                                  <m:r>
                                    <a:rPr lang="en-US" sz="2400" b="0" i="1" smtClean="0">
                                      <a:latin typeface="Cambria Math" panose="02040503050406030204" pitchFamily="18" charset="0"/>
                                      <a:ea typeface="Cambria Math" panose="02040503050406030204" pitchFamily="18" charset="0"/>
                                    </a:rPr>
                                    <m:t>𝑗</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𝑗</m:t>
                                  </m:r>
                                </m:sub>
                              </m:sSub>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b="0" i="1" smtClean="0">
                                          <a:latin typeface="Cambria Math" panose="02040503050406030204" pitchFamily="18" charset="0"/>
                                        </a:rPr>
                                        <m:t>𝑗</m:t>
                                      </m:r>
                                    </m:sub>
                                  </m:sSub>
                                  <m:r>
                                    <a:rPr lang="en-US" sz="240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𝑏</m:t>
                              </m:r>
                            </m:e>
                          </m:nary>
                        </m:e>
                      </m:d>
                    </m:oMath>
                  </m:oMathPara>
                </a14:m>
                <a:endParaRPr lang="en-US" sz="2400" dirty="0"/>
              </a:p>
              <a:p>
                <a:pPr marL="0" indent="0">
                  <a:buNone/>
                </a:pPr>
                <a:endParaRPr lang="en-US" sz="2400" dirty="0"/>
              </a:p>
              <a:p>
                <a:pPr marL="0" indent="0">
                  <a:buNone/>
                </a:pPr>
                <a:r>
                  <a:rPr lang="en-US" sz="2400" dirty="0"/>
                  <a:t>This formulation of the SVM is called the </a:t>
                </a:r>
                <a:r>
                  <a:rPr lang="en-US" sz="2400" b="1" dirty="0"/>
                  <a:t>hard margin SVM.</a:t>
                </a:r>
                <a:r>
                  <a:rPr lang="en-US" sz="2400" dirty="0"/>
                  <a:t> It cannot work when the data is not linearly separable. Soft margin SVM applied non-linearly separable data. </a:t>
                </a:r>
                <a:endParaRPr lang="en-US" sz="24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05098"/>
                <a:ext cx="10515600" cy="4871865"/>
              </a:xfrm>
              <a:blipFill>
                <a:blip r:embed="rId2"/>
                <a:stretch>
                  <a:fillRect l="-928" t="-1752"/>
                </a:stretch>
              </a:blipFill>
            </p:spPr>
            <p:txBody>
              <a:bodyPr/>
              <a:lstStyle/>
              <a:p>
                <a:r>
                  <a:rPr lang="en-US">
                    <a:noFill/>
                  </a:rPr>
                  <a:t> </a:t>
                </a:r>
              </a:p>
            </p:txBody>
          </p:sp>
        </mc:Fallback>
      </mc:AlternateContent>
    </p:spTree>
    <p:extLst>
      <p:ext uri="{BB962C8B-B14F-4D97-AF65-F5344CB8AC3E}">
        <p14:creationId xmlns:p14="http://schemas.microsoft.com/office/powerpoint/2010/main" val="886126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Materials</a:t>
            </a:r>
          </a:p>
        </p:txBody>
      </p:sp>
      <p:sp>
        <p:nvSpPr>
          <p:cNvPr id="4" name="Content Placeholder 3">
            <a:extLst>
              <a:ext uri="{FF2B5EF4-FFF2-40B4-BE49-F238E27FC236}">
                <a16:creationId xmlns:a16="http://schemas.microsoft.com/office/drawing/2014/main" id="{550BE382-F841-485E-B622-E907FE4533E5}"/>
              </a:ext>
            </a:extLst>
          </p:cNvPr>
          <p:cNvSpPr>
            <a:spLocks noGrp="1"/>
          </p:cNvSpPr>
          <p:nvPr>
            <p:ph idx="1"/>
          </p:nvPr>
        </p:nvSpPr>
        <p:spPr/>
        <p:txBody>
          <a:bodyPr>
            <a:normAutofit/>
          </a:bodyPr>
          <a:lstStyle/>
          <a:p>
            <a:pPr marL="0" indent="0">
              <a:spcBef>
                <a:spcPct val="0"/>
              </a:spcBef>
              <a:buNone/>
            </a:pPr>
            <a:r>
              <a:rPr lang="en-US" sz="2400" dirty="0"/>
              <a:t>Support Vector Machines. Alexandre </a:t>
            </a:r>
            <a:r>
              <a:rPr lang="en-US" sz="2400" dirty="0" err="1"/>
              <a:t>Kowalczyk</a:t>
            </a:r>
            <a:r>
              <a:rPr lang="en-US" sz="2400" dirty="0"/>
              <a:t>.</a:t>
            </a:r>
            <a:endParaRPr lang="en-US" sz="2400" dirty="0">
              <a:hlinkClick r:id="rId2"/>
            </a:endParaRPr>
          </a:p>
        </p:txBody>
      </p:sp>
      <p:pic>
        <p:nvPicPr>
          <p:cNvPr id="6" name="Picture 5">
            <a:extLst>
              <a:ext uri="{FF2B5EF4-FFF2-40B4-BE49-F238E27FC236}">
                <a16:creationId xmlns:a16="http://schemas.microsoft.com/office/drawing/2014/main" id="{D4F6B89D-F741-43EF-8909-31436003F783}"/>
              </a:ext>
            </a:extLst>
          </p:cNvPr>
          <p:cNvPicPr>
            <a:picLocks noChangeAspect="1"/>
          </p:cNvPicPr>
          <p:nvPr/>
        </p:nvPicPr>
        <p:blipFill>
          <a:blip r:embed="rId3"/>
          <a:stretch>
            <a:fillRect/>
          </a:stretch>
        </p:blipFill>
        <p:spPr>
          <a:xfrm>
            <a:off x="8468293" y="2817379"/>
            <a:ext cx="2702627" cy="3494521"/>
          </a:xfrm>
          <a:prstGeom prst="rect">
            <a:avLst/>
          </a:prstGeom>
        </p:spPr>
      </p:pic>
      <p:sp>
        <p:nvSpPr>
          <p:cNvPr id="3" name="Rectangle 2"/>
          <p:cNvSpPr/>
          <p:nvPr/>
        </p:nvSpPr>
        <p:spPr>
          <a:xfrm>
            <a:off x="838200" y="2356535"/>
            <a:ext cx="9563100" cy="369332"/>
          </a:xfrm>
          <a:prstGeom prst="rect">
            <a:avLst/>
          </a:prstGeom>
        </p:spPr>
        <p:txBody>
          <a:bodyPr wrap="square">
            <a:spAutoFit/>
          </a:bodyPr>
          <a:lstStyle/>
          <a:p>
            <a:r>
              <a:rPr lang="en-US" b="1" dirty="0">
                <a:solidFill>
                  <a:srgbClr val="665ED0"/>
                </a:solidFill>
                <a:latin typeface="-apple-system"/>
                <a:hlinkClick r:id="rId4"/>
              </a:rPr>
              <a:t>https://www.syncfusion.com/ebooks/support_vector_machines_succinctly</a:t>
            </a:r>
            <a:endParaRPr lang="en-US" dirty="0"/>
          </a:p>
        </p:txBody>
      </p:sp>
    </p:spTree>
    <p:extLst>
      <p:ext uri="{BB962C8B-B14F-4D97-AF65-F5344CB8AC3E}">
        <p14:creationId xmlns:p14="http://schemas.microsoft.com/office/powerpoint/2010/main" val="355208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Direction of vector</a:t>
            </a:r>
          </a:p>
        </p:txBody>
      </p:sp>
      <p:pic>
        <p:nvPicPr>
          <p:cNvPr id="11" name="Picture 10"/>
          <p:cNvPicPr>
            <a:picLocks noChangeAspect="1"/>
          </p:cNvPicPr>
          <p:nvPr/>
        </p:nvPicPr>
        <p:blipFill>
          <a:blip r:embed="rId2"/>
          <a:stretch>
            <a:fillRect/>
          </a:stretch>
        </p:blipFill>
        <p:spPr>
          <a:xfrm>
            <a:off x="7849410" y="1690688"/>
            <a:ext cx="4047798" cy="3589727"/>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997004" y="4080086"/>
                <a:ext cx="6852405" cy="646331"/>
              </a:xfrm>
              <a:prstGeom prst="rect">
                <a:avLst/>
              </a:prstGeom>
            </p:spPr>
            <p:txBody>
              <a:bodyPr wrap="square">
                <a:spAutoFit/>
              </a:bodyPr>
              <a:lstStyle/>
              <a:p>
                <a:r>
                  <a:rPr lang="en-US" dirty="0"/>
                  <a:t>The coordinates of are defined by cosines.</a:t>
                </a:r>
                <a:r>
                  <a:rPr lang="az-Latn-AZ" dirty="0"/>
                  <a:t> </a:t>
                </a:r>
                <a:r>
                  <a:rPr lang="en-US" dirty="0"/>
                  <a:t>For example: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 </m:t>
                    </m:r>
                  </m:oMath>
                </a14:m>
                <a:r>
                  <a:rPr lang="en-US" dirty="0"/>
                  <a:t>=(0.6, 0.8)</a:t>
                </a:r>
              </a:p>
              <a:p>
                <a:r>
                  <a:rPr lang="en-US" dirty="0"/>
                  <a:t>The norm of a direction vector is always 1.</a:t>
                </a:r>
              </a:p>
            </p:txBody>
          </p:sp>
        </mc:Choice>
        <mc:Fallback xmlns="">
          <p:sp>
            <p:nvSpPr>
              <p:cNvPr id="12" name="Rectangle 11"/>
              <p:cNvSpPr>
                <a:spLocks noRot="1" noChangeAspect="1" noMove="1" noResize="1" noEditPoints="1" noAdjustHandles="1" noChangeArrowheads="1" noChangeShapeType="1" noTextEdit="1"/>
              </p:cNvSpPr>
              <p:nvPr/>
            </p:nvSpPr>
            <p:spPr>
              <a:xfrm>
                <a:off x="997004" y="4080086"/>
                <a:ext cx="6852405" cy="646331"/>
              </a:xfrm>
              <a:prstGeom prst="rect">
                <a:avLst/>
              </a:prstGeom>
              <a:blipFill>
                <a:blip r:embed="rId3"/>
                <a:stretch>
                  <a:fillRect l="-801"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997004" y="5194794"/>
                <a:ext cx="10311734" cy="923330"/>
              </a:xfrm>
              <a:prstGeom prst="rect">
                <a:avLst/>
              </a:prstGeom>
            </p:spPr>
            <p:txBody>
              <a:bodyPr wrap="none">
                <a:spAutoFit/>
              </a:bodyPr>
              <a:lstStyle/>
              <a:p>
                <a:pPr marL="285750" indent="-285750">
                  <a:buFont typeface="Arial" panose="020B0604020202020204" pitchFamily="34" charset="0"/>
                  <a:buChar char="•"/>
                </a:pPr>
                <a:r>
                  <a:rPr lang="en-US" dirty="0">
                    <a:solidFill>
                      <a:srgbClr val="000000"/>
                    </a:solidFill>
                    <a:latin typeface="Arial" panose="020B0604020202020204" pitchFamily="34" charset="0"/>
                  </a:rPr>
                  <a:t>n-dimensional vector is a tuple of n real-valued numbers.</a:t>
                </a:r>
                <a:endParaRPr lang="az-Latn-AZ" dirty="0">
                  <a:solidFill>
                    <a:srgbClr val="000000"/>
                  </a:solidFill>
                  <a:latin typeface="Arial" panose="020B0604020202020204" pitchFamily="34" charset="0"/>
                </a:endParaRPr>
              </a:p>
              <a:p>
                <a:pPr marL="742950" lvl="1" indent="-285750">
                  <a:buFont typeface="Arial" panose="020B0604020202020204" pitchFamily="34" charset="0"/>
                  <a:buChar char="•"/>
                </a:pPr>
                <a:r>
                  <a:rPr lang="en-US" dirty="0"/>
                  <a:t>For instance,</a:t>
                </a:r>
                <a:r>
                  <a:rPr lang="az-Latn-AZ" dirty="0"/>
                  <a:t>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 </m:t>
                    </m:r>
                  </m:oMath>
                </a14:m>
                <a:r>
                  <a:rPr lang="en-US" dirty="0"/>
                  <a:t>=</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0.6,0.8</m:t>
                        </m:r>
                      </m:e>
                    </m:d>
                  </m:oMath>
                </a14:m>
                <a:r>
                  <a:rPr lang="az-Latn-AZ" dirty="0"/>
                  <a:t>  </a:t>
                </a:r>
                <a:r>
                  <a:rPr lang="en-US" dirty="0"/>
                  <a:t>is a two-dimensional vector; </a:t>
                </a:r>
                <a:r>
                  <a:rPr lang="az-Latn-AZ" dirty="0"/>
                  <a:t> </a:t>
                </a:r>
                <a:r>
                  <a:rPr lang="en-US" dirty="0"/>
                  <a:t>we often write </a:t>
                </a:r>
                <a14:m>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𝑅</m:t>
                    </m:r>
                    <m:r>
                      <a:rPr lang="en-US" i="1" baseline="30000">
                        <a:latin typeface="Cambria Math" panose="02040503050406030204" pitchFamily="18" charset="0"/>
                        <a:ea typeface="Cambria Math" panose="02040503050406030204" pitchFamily="18" charset="0"/>
                      </a:rPr>
                      <m:t>2</m:t>
                    </m:r>
                  </m:oMath>
                </a14:m>
                <a:r>
                  <a:rPr lang="az-Latn-AZ" baseline="30000" dirty="0"/>
                  <a:t> </a:t>
                </a:r>
                <a:r>
                  <a:rPr lang="en-US" dirty="0"/>
                  <a:t>(W belongs to </a:t>
                </a:r>
                <a14:m>
                  <m:oMath xmlns:m="http://schemas.openxmlformats.org/officeDocument/2006/math">
                    <m:r>
                      <a:rPr lang="en-US" i="1">
                        <a:latin typeface="Cambria Math" panose="02040503050406030204" pitchFamily="18" charset="0"/>
                        <a:ea typeface="Cambria Math" panose="02040503050406030204" pitchFamily="18" charset="0"/>
                      </a:rPr>
                      <m:t>𝑅</m:t>
                    </m:r>
                    <m:r>
                      <a:rPr lang="en-US" i="1" baseline="30000">
                        <a:latin typeface="Cambria Math" panose="02040503050406030204" pitchFamily="18" charset="0"/>
                        <a:ea typeface="Cambria Math" panose="02040503050406030204" pitchFamily="18" charset="0"/>
                      </a:rPr>
                      <m:t>2</m:t>
                    </m:r>
                  </m:oMath>
                </a14:m>
                <a:r>
                  <a:rPr lang="en-US" dirty="0"/>
                  <a:t>) .</a:t>
                </a:r>
              </a:p>
              <a:p>
                <a:r>
                  <a:rPr lang="en-US" dirty="0"/>
                  <a:t>Similarly, the vector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 </m:t>
                    </m:r>
                  </m:oMath>
                </a14:m>
                <a:r>
                  <a:rPr lang="en-US" dirty="0"/>
                  <a:t>= (5,3,2) is a three-dimensional vector, and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m:t>
                    </m:r>
                  </m:oMath>
                </a14:m>
                <a:r>
                  <a:rPr lang="en-US" baseline="30000" dirty="0"/>
                  <a:t>3 </a:t>
                </a:r>
                <a:r>
                  <a:rPr lang="en-US" dirty="0"/>
                  <a:t>.</a:t>
                </a:r>
                <a:r>
                  <a:rPr lang="en-US" dirty="0">
                    <a:solidFill>
                      <a:srgbClr val="000000"/>
                    </a:solidFill>
                    <a:latin typeface="Arial" panose="020B0604020202020204" pitchFamily="34" charset="0"/>
                  </a:rPr>
                  <a:t> </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997004" y="5194794"/>
                <a:ext cx="10311734" cy="923330"/>
              </a:xfrm>
              <a:prstGeom prst="rect">
                <a:avLst/>
              </a:prstGeom>
              <a:blipFill>
                <a:blip r:embed="rId4"/>
                <a:stretch>
                  <a:fillRect l="-532" t="-3289"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959334" y="1536368"/>
                <a:ext cx="269459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baseline="30000" dirty="0"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baseline="30000" smtClean="0">
                              <a:latin typeface="Cambria Math" panose="02040503050406030204" pitchFamily="18" charset="0"/>
                            </a:rPr>
                            <m:t>2</m:t>
                          </m:r>
                        </m:e>
                      </m:d>
                      <m:r>
                        <a:rPr lang="en-US" b="0" i="1" baseline="30000" smtClean="0">
                          <a:latin typeface="Cambria Math" panose="02040503050406030204" pitchFamily="18" charset="0"/>
                        </a:rPr>
                        <m:t> </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959334" y="1536368"/>
                <a:ext cx="2694599" cy="369332"/>
              </a:xfrm>
              <a:prstGeom prst="rect">
                <a:avLst/>
              </a:prstGeom>
              <a:blipFill>
                <a:blip r:embed="rId5"/>
                <a:stretch>
                  <a:fillRect/>
                </a:stretch>
              </a:blipFill>
            </p:spPr>
            <p:txBody>
              <a:bodyPr/>
              <a:lstStyle/>
              <a:p>
                <a:r>
                  <a:rPr lang="en-US">
                    <a:noFill/>
                  </a:rPr>
                  <a:t> </a:t>
                </a:r>
              </a:p>
            </p:txBody>
          </p:sp>
        </mc:Fallback>
      </mc:AlternateContent>
      <p:sp>
        <p:nvSpPr>
          <p:cNvPr id="4" name="TextBox 3"/>
          <p:cNvSpPr txBox="1"/>
          <p:nvPr/>
        </p:nvSpPr>
        <p:spPr>
          <a:xfrm>
            <a:off x="1265147" y="1547806"/>
            <a:ext cx="5071453" cy="369332"/>
          </a:xfrm>
          <a:prstGeom prst="rect">
            <a:avLst/>
          </a:prstGeom>
          <a:noFill/>
        </p:spPr>
        <p:txBody>
          <a:bodyPr wrap="none" rtlCol="0">
            <a:spAutoFit/>
          </a:bodyPr>
          <a:lstStyle/>
          <a:p>
            <a:r>
              <a:rPr lang="en-US" dirty="0"/>
              <a:t>The direction of a vector                          is the vector:</a:t>
            </a:r>
          </a:p>
        </p:txBody>
      </p:sp>
      <mc:AlternateContent xmlns:mc="http://schemas.openxmlformats.org/markup-compatibility/2006" xmlns:a14="http://schemas.microsoft.com/office/drawing/2010/main">
        <mc:Choice Requires="a14">
          <p:sp>
            <p:nvSpPr>
              <p:cNvPr id="6" name="TextBox 5"/>
              <p:cNvSpPr txBox="1"/>
              <p:nvPr/>
            </p:nvSpPr>
            <p:spPr>
              <a:xfrm>
                <a:off x="3100675" y="2275032"/>
                <a:ext cx="1702196" cy="5211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𝑢</m:t>
                              </m:r>
                              <m:r>
                                <a:rPr lang="en-US" b="0" i="1" baseline="30000"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𝑢</m:t>
                              </m:r>
                              <m:r>
                                <a:rPr lang="en-US" b="0" i="1" baseline="30000" smtClean="0">
                                  <a:latin typeface="Cambria Math" panose="02040503050406030204" pitchFamily="18" charset="0"/>
                                </a:rPr>
                                <m:t>2</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den>
                          </m:f>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100675" y="2275032"/>
                <a:ext cx="1702196" cy="521105"/>
              </a:xfrm>
              <a:prstGeom prst="rect">
                <a:avLst/>
              </a:prstGeom>
              <a:blipFill>
                <a:blip r:embed="rId6"/>
                <a:stretch>
                  <a:fillRect t="-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746463" y="3268151"/>
                <a:ext cx="3165034" cy="4347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𝑢</m:t>
                            </m:r>
                            <m:r>
                              <a:rPr lang="en-US" b="0" i="1" baseline="30000" smtClean="0">
                                <a:latin typeface="Cambria Math" panose="02040503050406030204" pitchFamily="18" charset="0"/>
                              </a:rPr>
                              <m:t>1</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𝑢</m:t>
                            </m:r>
                            <m:r>
                              <a:rPr lang="en-US" b="0" i="1" baseline="30000" smtClean="0">
                                <a:latin typeface="Cambria Math" panose="02040503050406030204" pitchFamily="18" charset="0"/>
                              </a:rPr>
                              <m:t>2</m:t>
                            </m:r>
                          </m:num>
                          <m:den>
                            <m:d>
                              <m:dPr>
                                <m:begChr m:val="‖"/>
                                <m:endChr m:val="‖"/>
                                <m:ctrlPr>
                                  <a:rPr lang="en-US" i="1">
                                    <a:latin typeface="Cambria Math" panose="02040503050406030204" pitchFamily="18" charset="0"/>
                                  </a:rPr>
                                </m:ctrlPr>
                              </m:dPr>
                              <m:e>
                                <m:r>
                                  <a:rPr lang="en-US" i="1">
                                    <a:latin typeface="Cambria Math" panose="02040503050406030204" pitchFamily="18" charset="0"/>
                                  </a:rPr>
                                  <m:t>𝑢</m:t>
                                </m:r>
                              </m:e>
                            </m:d>
                          </m:den>
                        </m:f>
                      </m:e>
                    </m:d>
                  </m:oMath>
                </a14:m>
                <a:r>
                  <a:rPr lang="en-US" dirty="0"/>
                  <a:t>=</a:t>
                </a:r>
                <a14:m>
                  <m:oMath xmlns:m="http://schemas.openxmlformats.org/officeDocument/2006/math">
                    <m:d>
                      <m:dPr>
                        <m:ctrlPr>
                          <a:rPr lang="en-US" i="1" smtClean="0">
                            <a:latin typeface="Cambria Math" panose="02040503050406030204" pitchFamily="18" charset="0"/>
                          </a:rPr>
                        </m:ctrlPr>
                      </m:dPr>
                      <m:e>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d>
                              <m:dPr>
                                <m:ctrlPr>
                                  <a:rPr lang="en-US" b="0"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e>
                            </m:func>
                          </m:e>
                        </m:func>
                      </m:e>
                    </m:d>
                  </m:oMath>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746463" y="3268151"/>
                <a:ext cx="3165034" cy="434799"/>
              </a:xfrm>
              <a:prstGeom prst="rect">
                <a:avLst/>
              </a:prstGeom>
              <a:blipFill>
                <a:blip r:embed="rId7"/>
                <a:stretch>
                  <a:fillRect l="-2697" t="-1408" b="-14085"/>
                </a:stretch>
              </a:blipFill>
            </p:spPr>
            <p:txBody>
              <a:bodyPr/>
              <a:lstStyle/>
              <a:p>
                <a:r>
                  <a:rPr lang="en-US">
                    <a:noFill/>
                  </a:rPr>
                  <a:t> </a:t>
                </a:r>
              </a:p>
            </p:txBody>
          </p:sp>
        </mc:Fallback>
      </mc:AlternateContent>
    </p:spTree>
    <p:extLst>
      <p:ext uri="{BB962C8B-B14F-4D97-AF65-F5344CB8AC3E}">
        <p14:creationId xmlns:p14="http://schemas.microsoft.com/office/powerpoint/2010/main" val="96781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Dot product or scalar product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000" dirty="0"/>
                  <a:t>Geometrically, the </a:t>
                </a:r>
                <a:r>
                  <a:rPr lang="en-US" sz="2000" b="1" dirty="0"/>
                  <a:t>dot product </a:t>
                </a:r>
                <a:r>
                  <a:rPr lang="en-US" sz="2000" dirty="0"/>
                  <a:t>is the product of the Euclidean magnitudes of the two vectors and the cosine of the angle between them.</a:t>
                </a:r>
                <a:endParaRPr lang="az-Latn-AZ" sz="2000" dirty="0"/>
              </a:p>
              <a:p>
                <a:pPr marL="0" indent="0">
                  <a:buNone/>
                </a:pPr>
                <a:r>
                  <a:rPr lang="az-Latn-AZ" sz="2000" dirty="0"/>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d>
                      <m:dPr>
                        <m:begChr m:val="‖"/>
                        <m:endChr m:val="‖"/>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𝑦</m:t>
                        </m:r>
                      </m:e>
                    </m:d>
                    <m:func>
                      <m:funcPr>
                        <m:ctrlPr>
                          <a:rPr lang="en-US" sz="2000" i="1">
                            <a:latin typeface="Cambria Math" panose="02040503050406030204" pitchFamily="18" charset="0"/>
                            <a:ea typeface="Cambria Math" panose="02040503050406030204" pitchFamily="18" charset="0"/>
                          </a:rPr>
                        </m:ctrlPr>
                      </m:funcPr>
                      <m:fName>
                        <m:r>
                          <m:rPr>
                            <m:sty m:val="p"/>
                          </m:rPr>
                          <a:rPr lang="en-US" sz="2000">
                            <a:latin typeface="Cambria Math" panose="02040503050406030204" pitchFamily="18" charset="0"/>
                            <a:ea typeface="Cambria Math" panose="02040503050406030204" pitchFamily="18" charset="0"/>
                          </a:rPr>
                          <m:t>cos</m:t>
                        </m:r>
                        <m:r>
                          <a:rPr lang="en-US" sz="2000">
                            <a:latin typeface="Cambria Math" panose="02040503050406030204" pitchFamily="18" charset="0"/>
                            <a:ea typeface="Cambria Math" panose="02040503050406030204" pitchFamily="18" charset="0"/>
                          </a:rPr>
                          <m:t>(</m:t>
                        </m:r>
                      </m:fName>
                      <m:e>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e>
                    </m:func>
                  </m:oMath>
                </a14:m>
                <a:r>
                  <a:rPr lang="en-US" sz="2000" dirty="0"/>
                  <a:t> </a:t>
                </a:r>
                <a:endParaRPr lang="az-Latn-AZ" sz="2000" dirty="0"/>
              </a:p>
              <a:p>
                <a:r>
                  <a:rPr lang="en-US" sz="2000" dirty="0">
                    <a:solidFill>
                      <a:srgbClr val="000000"/>
                    </a:solidFill>
                    <a:latin typeface="Arial" panose="020B0604020202020204" pitchFamily="34" charset="0"/>
                  </a:rPr>
                  <a:t>Dot product gives us some insights into how the two vectors relate to each other. </a:t>
                </a:r>
                <a:endParaRPr lang="az-Latn-AZ" sz="2000" dirty="0">
                  <a:solidFill>
                    <a:srgbClr val="000000"/>
                  </a:solidFill>
                  <a:latin typeface="Arial" panose="020B0604020202020204" pitchFamily="34" charset="0"/>
                </a:endParaRPr>
              </a:p>
              <a:p>
                <a:r>
                  <a:rPr lang="en-US" sz="2000" b="1" dirty="0">
                    <a:solidFill>
                      <a:srgbClr val="000000"/>
                    </a:solidFill>
                    <a:latin typeface="Arial" panose="020B0604020202020204" pitchFamily="34" charset="0"/>
                  </a:rPr>
                  <a:t>Algebraic</a:t>
                </a:r>
                <a:r>
                  <a:rPr lang="en-US" sz="2000" dirty="0">
                    <a:solidFill>
                      <a:srgbClr val="000000"/>
                    </a:solidFill>
                    <a:latin typeface="Arial" panose="020B0604020202020204" pitchFamily="34" charset="0"/>
                  </a:rPr>
                  <a:t> definition of the dot product</a:t>
                </a:r>
                <a:endParaRPr lang="az-Latn-AZ" sz="2000" i="1" dirty="0">
                  <a:latin typeface="Cambria Math" panose="02040503050406030204" pitchFamily="18" charset="0"/>
                </a:endParaRPr>
              </a:p>
              <a:p>
                <a:r>
                  <a:rPr lang="az-Latn-AZ" sz="2000" i="1" dirty="0">
                    <a:latin typeface="Cambria Math" panose="02040503050406030204" pitchFamily="18" charset="0"/>
                  </a:rPr>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r>
                      <a:rPr lang="en-US" sz="2000" i="1" baseline="-2500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𝑦</m:t>
                    </m:r>
                    <m:r>
                      <a:rPr lang="en-US" sz="2000" i="1" baseline="-25000">
                        <a:latin typeface="Cambria Math" panose="02040503050406030204" pitchFamily="18" charset="0"/>
                        <a:ea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𝑥</m:t>
                    </m:r>
                    <m:r>
                      <a:rPr lang="en-US" sz="2000" i="1" baseline="-25000">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𝑦</m:t>
                    </m:r>
                    <m:r>
                      <a:rPr lang="en-US" sz="2000" i="1" baseline="-25000">
                        <a:latin typeface="Cambria Math" panose="02040503050406030204" pitchFamily="18" charset="0"/>
                        <a:ea typeface="Cambria Math" panose="02040503050406030204" pitchFamily="18" charset="0"/>
                      </a:rPr>
                      <m:t>2</m:t>
                    </m:r>
                  </m:oMath>
                </a14:m>
                <a:endParaRPr lang="az-Latn-AZ" sz="2000" dirty="0"/>
              </a:p>
              <a:p>
                <a:r>
                  <a:rPr lang="en-US" sz="2000" dirty="0"/>
                  <a:t>In a more general way, for n-dimensional vectors, we can write:</a:t>
                </a:r>
              </a:p>
              <a:p>
                <a:pPr marL="0" indent="0">
                  <a:buNone/>
                </a:pPr>
                <a:r>
                  <a:rPr lang="en-US" sz="2000" dirty="0"/>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r>
                      <a:rPr lang="en-US" sz="2000" i="1">
                        <a:latin typeface="Cambria Math" panose="02040503050406030204" pitchFamily="18" charset="0"/>
                        <a:ea typeface="Cambria Math" panose="02040503050406030204" pitchFamily="18" charset="0"/>
                      </a:rPr>
                      <m:t>=</m:t>
                    </m:r>
                    <m:nary>
                      <m:naryPr>
                        <m:chr m:val="∑"/>
                        <m:ctrlPr>
                          <a:rPr lang="en-US" sz="2000" i="1">
                            <a:latin typeface="Cambria Math" panose="02040503050406030204" pitchFamily="18" charset="0"/>
                            <a:ea typeface="Cambria Math" panose="02040503050406030204" pitchFamily="18" charset="0"/>
                          </a:rPr>
                        </m:ctrlPr>
                      </m:naryPr>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𝑛</m:t>
                        </m:r>
                      </m:sup>
                      <m:e>
                        <m:r>
                          <a:rPr lang="en-US" sz="2000" i="1">
                            <a:latin typeface="Cambria Math" panose="02040503050406030204" pitchFamily="18" charset="0"/>
                            <a:ea typeface="Cambria Math" panose="02040503050406030204" pitchFamily="18" charset="0"/>
                          </a:rPr>
                          <m:t>𝑥</m:t>
                        </m:r>
                        <m:r>
                          <a:rPr lang="en-US" sz="2000" i="1" baseline="-25000">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𝑦</m:t>
                        </m:r>
                        <m:r>
                          <a:rPr lang="en-US" sz="2000" i="1" baseline="-25000">
                            <a:latin typeface="Cambria Math" panose="02040503050406030204" pitchFamily="18" charset="0"/>
                            <a:ea typeface="Cambria Math" panose="02040503050406030204" pitchFamily="18" charset="0"/>
                          </a:rPr>
                          <m:t>𝑖</m:t>
                        </m:r>
                      </m:e>
                    </m:nary>
                  </m:oMath>
                </a14:m>
                <a:endParaRPr lang="en-US" sz="2000" dirty="0"/>
              </a:p>
              <a:p>
                <a:r>
                  <a:rPr lang="az-Latn-AZ" sz="2000" dirty="0"/>
                  <a:t>T</a:t>
                </a:r>
                <a:r>
                  <a:rPr lang="en-US" sz="2000" dirty="0"/>
                  <a:t>he dot product is strongly influenced by the angle</a:t>
                </a:r>
                <a:r>
                  <a:rPr lang="az-Latn-AZ"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 : </a:t>
                </a:r>
                <a:endParaRPr lang="az-Latn-AZ" sz="2000" dirty="0"/>
              </a:p>
              <a:p>
                <a:pPr lvl="1"/>
                <a:r>
                  <a:rPr lang="en-US" sz="1600" dirty="0"/>
                  <a:t>When </a:t>
                </a:r>
                <a14:m>
                  <m:oMath xmlns:m="http://schemas.openxmlformats.org/officeDocument/2006/math">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=0°</m:t>
                    </m:r>
                  </m:oMath>
                </a14:m>
                <a:r>
                  <a:rPr lang="en-US" sz="1600" dirty="0"/>
                  <a:t> , we have </a:t>
                </a:r>
                <a14:m>
                  <m:oMath xmlns:m="http://schemas.openxmlformats.org/officeDocument/2006/math">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rPr>
                          <m:t>=1 </m:t>
                        </m:r>
                      </m:e>
                    </m:func>
                  </m:oMath>
                </a14:m>
                <a:r>
                  <a:rPr lang="en-US" sz="1600" dirty="0"/>
                  <a:t>and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𝑦</m:t>
                    </m:r>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𝑥</m:t>
                        </m:r>
                      </m:e>
                    </m:d>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𝑦</m:t>
                        </m:r>
                      </m:e>
                    </m:d>
                  </m:oMath>
                </a14:m>
                <a:r>
                  <a:rPr lang="en-US" sz="1600" dirty="0"/>
                  <a:t>  </a:t>
                </a:r>
                <a:endParaRPr lang="az-Latn-AZ" sz="1600" dirty="0"/>
              </a:p>
              <a:p>
                <a:pPr lvl="1"/>
                <a:r>
                  <a:rPr lang="en-US" sz="1600" dirty="0"/>
                  <a:t>When </a:t>
                </a:r>
                <a14:m>
                  <m:oMath xmlns:m="http://schemas.openxmlformats.org/officeDocument/2006/math">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=90°</m:t>
                    </m:r>
                  </m:oMath>
                </a14:m>
                <a:r>
                  <a:rPr lang="en-US" sz="1600" dirty="0"/>
                  <a:t> , we have </a:t>
                </a:r>
                <a14:m>
                  <m:oMath xmlns:m="http://schemas.openxmlformats.org/officeDocument/2006/math">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rPr>
                          <m:t>=0 </m:t>
                        </m:r>
                      </m:e>
                    </m:func>
                  </m:oMath>
                </a14:m>
                <a:r>
                  <a:rPr lang="en-US" sz="1600" dirty="0"/>
                  <a:t>and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𝑦</m:t>
                    </m:r>
                    <m:r>
                      <a:rPr lang="en-US" sz="1600" i="1">
                        <a:latin typeface="Cambria Math" panose="02040503050406030204" pitchFamily="18" charset="0"/>
                        <a:ea typeface="Cambria Math" panose="02040503050406030204" pitchFamily="18" charset="0"/>
                      </a:rPr>
                      <m:t>=0</m:t>
                    </m:r>
                  </m:oMath>
                </a14:m>
                <a:endParaRPr lang="en-US" sz="1600" dirty="0"/>
              </a:p>
              <a:p>
                <a:pPr lvl="1"/>
                <a:r>
                  <a:rPr lang="en-US" sz="1600" dirty="0"/>
                  <a:t>When </a:t>
                </a:r>
                <a14:m>
                  <m:oMath xmlns:m="http://schemas.openxmlformats.org/officeDocument/2006/math">
                    <m:r>
                      <a:rPr lang="en-US" sz="1600" i="1">
                        <a:latin typeface="Cambria Math" panose="02040503050406030204" pitchFamily="18" charset="0"/>
                        <a:ea typeface="Cambria Math" panose="02040503050406030204" pitchFamily="18" charset="0"/>
                      </a:rPr>
                      <m:t>𝜃</m:t>
                    </m:r>
                    <m:r>
                      <a:rPr lang="en-US" sz="1600" i="1">
                        <a:latin typeface="Cambria Math" panose="02040503050406030204" pitchFamily="18" charset="0"/>
                        <a:ea typeface="Cambria Math" panose="02040503050406030204" pitchFamily="18" charset="0"/>
                      </a:rPr>
                      <m:t>=180°</m:t>
                    </m:r>
                  </m:oMath>
                </a14:m>
                <a:r>
                  <a:rPr lang="en-US" sz="1600" dirty="0"/>
                  <a:t> , we have </a:t>
                </a:r>
                <a14:m>
                  <m:oMath xmlns:m="http://schemas.openxmlformats.org/officeDocument/2006/math">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cos</m:t>
                        </m:r>
                      </m:fName>
                      <m:e>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𝜃</m:t>
                            </m:r>
                          </m:e>
                        </m:d>
                        <m:r>
                          <a:rPr lang="en-US" sz="1600" i="1">
                            <a:latin typeface="Cambria Math" panose="02040503050406030204" pitchFamily="18" charset="0"/>
                          </a:rPr>
                          <m:t>=−1 </m:t>
                        </m:r>
                      </m:e>
                    </m:func>
                  </m:oMath>
                </a14:m>
                <a:r>
                  <a:rPr lang="en-US" sz="1600" dirty="0"/>
                  <a:t>and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𝑦</m:t>
                    </m:r>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𝑥</m:t>
                        </m:r>
                      </m:e>
                    </m:d>
                    <m:d>
                      <m:dPr>
                        <m:begChr m:val="‖"/>
                        <m:endChr m:val="‖"/>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𝑦</m:t>
                        </m:r>
                      </m:e>
                    </m:d>
                  </m:oMath>
                </a14:m>
                <a:endParaRPr lang="en-US" sz="16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22" t="-1401" r="-754" b="-700"/>
                </a:stretch>
              </a:blipFill>
            </p:spPr>
            <p:txBody>
              <a:bodyPr/>
              <a:lstStyle/>
              <a:p>
                <a:r>
                  <a:rPr lang="en-US">
                    <a:noFill/>
                  </a:rPr>
                  <a:t> </a:t>
                </a:r>
              </a:p>
            </p:txBody>
          </p:sp>
        </mc:Fallback>
      </mc:AlternateContent>
      <p:pic>
        <p:nvPicPr>
          <p:cNvPr id="11" name="Picture 10"/>
          <p:cNvPicPr>
            <a:picLocks noChangeAspect="1"/>
          </p:cNvPicPr>
          <p:nvPr/>
        </p:nvPicPr>
        <p:blipFill>
          <a:blip r:embed="rId4"/>
          <a:stretch>
            <a:fillRect/>
          </a:stretch>
        </p:blipFill>
        <p:spPr>
          <a:xfrm>
            <a:off x="7805711" y="3319463"/>
            <a:ext cx="4231019" cy="3394721"/>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2342826998"/>
              </p:ext>
            </p:extLst>
          </p:nvPr>
        </p:nvGraphicFramePr>
        <p:xfrm>
          <a:off x="6038850" y="3319463"/>
          <a:ext cx="114300" cy="215900"/>
        </p:xfrm>
        <a:graphic>
          <a:graphicData uri="http://schemas.openxmlformats.org/presentationml/2006/ole">
            <mc:AlternateContent xmlns:mc="http://schemas.openxmlformats.org/markup-compatibility/2006">
              <mc:Choice xmlns:v="urn:schemas-microsoft-com:vml" Requires="v">
                <p:oleObj spid="_x0000_s2118" name="Equation" r:id="rId5" imgW="114120" imgH="215640" progId="Equation.3">
                  <p:embed/>
                </p:oleObj>
              </mc:Choice>
              <mc:Fallback>
                <p:oleObj name="Equation" r:id="rId5" imgW="114120" imgH="215640" progId="Equation.3">
                  <p:embed/>
                  <p:pic>
                    <p:nvPicPr>
                      <p:cNvPr id="0" name=""/>
                      <p:cNvPicPr/>
                      <p:nvPr/>
                    </p:nvPicPr>
                    <p:blipFill>
                      <a:blip r:embed="rId6"/>
                      <a:stretch>
                        <a:fillRect/>
                      </a:stretch>
                    </p:blipFill>
                    <p:spPr>
                      <a:xfrm>
                        <a:off x="6038850" y="3319463"/>
                        <a:ext cx="114300" cy="215900"/>
                      </a:xfrm>
                      <a:prstGeom prst="rect">
                        <a:avLst/>
                      </a:prstGeom>
                    </p:spPr>
                  </p:pic>
                </p:oleObj>
              </mc:Fallback>
            </mc:AlternateContent>
          </a:graphicData>
        </a:graphic>
      </p:graphicFrame>
      <p:sp>
        <p:nvSpPr>
          <p:cNvPr id="39" name="TextBox 38"/>
          <p:cNvSpPr txBox="1"/>
          <p:nvPr/>
        </p:nvSpPr>
        <p:spPr>
          <a:xfrm>
            <a:off x="819962" y="5694996"/>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69876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5737"/>
          </a:xfrm>
        </p:spPr>
        <p:txBody>
          <a:bodyPr>
            <a:normAutofit/>
          </a:bodyPr>
          <a:lstStyle/>
          <a:p>
            <a:r>
              <a:rPr lang="en-US" sz="3200" b="1" u="sng" dirty="0"/>
              <a:t>Linearly separable data </a:t>
            </a:r>
            <a:endParaRPr lang="en-US" sz="3200" u="sng" dirty="0"/>
          </a:p>
        </p:txBody>
      </p:sp>
      <p:pic>
        <p:nvPicPr>
          <p:cNvPr id="4" name="Content Placeholder 3"/>
          <p:cNvPicPr>
            <a:picLocks noGrp="1" noChangeAspect="1"/>
          </p:cNvPicPr>
          <p:nvPr>
            <p:ph idx="1"/>
          </p:nvPr>
        </p:nvPicPr>
        <p:blipFill>
          <a:blip r:embed="rId2"/>
          <a:stretch>
            <a:fillRect/>
          </a:stretch>
        </p:blipFill>
        <p:spPr>
          <a:xfrm>
            <a:off x="3550657" y="1727423"/>
            <a:ext cx="5462416" cy="586742"/>
          </a:xfrm>
          <a:prstGeom prst="rect">
            <a:avLst/>
          </a:prstGeom>
        </p:spPr>
      </p:pic>
      <p:sp>
        <p:nvSpPr>
          <p:cNvPr id="9" name="Rectangle 8"/>
          <p:cNvSpPr/>
          <p:nvPr/>
        </p:nvSpPr>
        <p:spPr>
          <a:xfrm>
            <a:off x="838200" y="1093368"/>
            <a:ext cx="6342193" cy="369332"/>
          </a:xfrm>
          <a:prstGeom prst="rect">
            <a:avLst/>
          </a:prstGeom>
        </p:spPr>
        <p:txBody>
          <a:bodyPr wrap="square">
            <a:spAutoFit/>
          </a:bodyPr>
          <a:lstStyle/>
          <a:p>
            <a:r>
              <a:rPr lang="en-US" dirty="0">
                <a:solidFill>
                  <a:srgbClr val="000000"/>
                </a:solidFill>
                <a:latin typeface="Arial" panose="020B0604020202020204" pitchFamily="34" charset="0"/>
              </a:rPr>
              <a:t>In one dimension, you can find a </a:t>
            </a:r>
            <a:r>
              <a:rPr lang="en-US" b="1" dirty="0">
                <a:solidFill>
                  <a:srgbClr val="000000"/>
                </a:solidFill>
                <a:latin typeface="Arial" panose="020B0604020202020204" pitchFamily="34" charset="0"/>
              </a:rPr>
              <a:t>point </a:t>
            </a:r>
            <a:r>
              <a:rPr lang="en-US" dirty="0">
                <a:solidFill>
                  <a:srgbClr val="000000"/>
                </a:solidFill>
                <a:latin typeface="Arial" panose="020B0604020202020204" pitchFamily="34" charset="0"/>
              </a:rPr>
              <a:t>separating the data </a:t>
            </a:r>
          </a:p>
        </p:txBody>
      </p:sp>
      <p:sp>
        <p:nvSpPr>
          <p:cNvPr id="10" name="Rectangle 9"/>
          <p:cNvSpPr/>
          <p:nvPr/>
        </p:nvSpPr>
        <p:spPr>
          <a:xfrm>
            <a:off x="1236725" y="2578890"/>
            <a:ext cx="4358862" cy="646331"/>
          </a:xfrm>
          <a:prstGeom prst="rect">
            <a:avLst/>
          </a:prstGeom>
        </p:spPr>
        <p:txBody>
          <a:bodyPr wrap="square">
            <a:spAutoFit/>
          </a:bodyPr>
          <a:lstStyle/>
          <a:p>
            <a:r>
              <a:rPr lang="en-US" dirty="0">
                <a:solidFill>
                  <a:srgbClr val="000000"/>
                </a:solidFill>
                <a:latin typeface="Arial" panose="020B0604020202020204" pitchFamily="34" charset="0"/>
              </a:rPr>
              <a:t>In two dimensions, you can find a </a:t>
            </a:r>
            <a:r>
              <a:rPr lang="en-US" b="1" dirty="0">
                <a:solidFill>
                  <a:srgbClr val="000000"/>
                </a:solidFill>
                <a:latin typeface="Arial" panose="020B0604020202020204" pitchFamily="34" charset="0"/>
              </a:rPr>
              <a:t>line </a:t>
            </a:r>
            <a:r>
              <a:rPr lang="en-US" dirty="0">
                <a:solidFill>
                  <a:srgbClr val="000000"/>
                </a:solidFill>
                <a:latin typeface="Arial" panose="020B0604020202020204" pitchFamily="34" charset="0"/>
              </a:rPr>
              <a:t>separating the data </a:t>
            </a:r>
          </a:p>
        </p:txBody>
      </p:sp>
      <p:pic>
        <p:nvPicPr>
          <p:cNvPr id="11" name="Picture 10"/>
          <p:cNvPicPr>
            <a:picLocks noChangeAspect="1"/>
          </p:cNvPicPr>
          <p:nvPr/>
        </p:nvPicPr>
        <p:blipFill>
          <a:blip r:embed="rId3"/>
          <a:stretch>
            <a:fillRect/>
          </a:stretch>
        </p:blipFill>
        <p:spPr>
          <a:xfrm>
            <a:off x="1201463" y="3286556"/>
            <a:ext cx="3482832" cy="2580796"/>
          </a:xfrm>
          <a:prstGeom prst="rect">
            <a:avLst/>
          </a:prstGeom>
        </p:spPr>
      </p:pic>
      <p:pic>
        <p:nvPicPr>
          <p:cNvPr id="12" name="Picture 11"/>
          <p:cNvPicPr>
            <a:picLocks noChangeAspect="1"/>
          </p:cNvPicPr>
          <p:nvPr/>
        </p:nvPicPr>
        <p:blipFill>
          <a:blip r:embed="rId4"/>
          <a:stretch>
            <a:fillRect/>
          </a:stretch>
        </p:blipFill>
        <p:spPr>
          <a:xfrm>
            <a:off x="7180393" y="3402934"/>
            <a:ext cx="3829472" cy="2619877"/>
          </a:xfrm>
          <a:prstGeom prst="rect">
            <a:avLst/>
          </a:prstGeom>
        </p:spPr>
      </p:pic>
      <p:sp>
        <p:nvSpPr>
          <p:cNvPr id="13" name="Rectangle 12"/>
          <p:cNvSpPr/>
          <p:nvPr/>
        </p:nvSpPr>
        <p:spPr>
          <a:xfrm>
            <a:off x="7129844" y="2578888"/>
            <a:ext cx="4356304" cy="646331"/>
          </a:xfrm>
          <a:prstGeom prst="rect">
            <a:avLst/>
          </a:prstGeom>
        </p:spPr>
        <p:txBody>
          <a:bodyPr wrap="square">
            <a:spAutoFit/>
          </a:bodyPr>
          <a:lstStyle/>
          <a:p>
            <a:r>
              <a:rPr lang="en-US" dirty="0">
                <a:solidFill>
                  <a:srgbClr val="000000"/>
                </a:solidFill>
                <a:latin typeface="Arial" panose="020B0604020202020204" pitchFamily="34" charset="0"/>
              </a:rPr>
              <a:t>In three dimensions, you can find a </a:t>
            </a:r>
            <a:r>
              <a:rPr lang="en-US" b="1" dirty="0">
                <a:solidFill>
                  <a:srgbClr val="000000"/>
                </a:solidFill>
                <a:latin typeface="Arial" panose="020B0604020202020204" pitchFamily="34" charset="0"/>
              </a:rPr>
              <a:t>plane </a:t>
            </a:r>
            <a:r>
              <a:rPr lang="en-US" dirty="0">
                <a:solidFill>
                  <a:srgbClr val="000000"/>
                </a:solidFill>
                <a:latin typeface="Arial" panose="020B0604020202020204" pitchFamily="34" charset="0"/>
              </a:rPr>
              <a:t>separating the data </a:t>
            </a:r>
          </a:p>
        </p:txBody>
      </p:sp>
    </p:spTree>
    <p:extLst>
      <p:ext uri="{BB962C8B-B14F-4D97-AF65-F5344CB8AC3E}">
        <p14:creationId xmlns:p14="http://schemas.microsoft.com/office/powerpoint/2010/main" val="426659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latin typeface="Arial" panose="020B0604020202020204" pitchFamily="34" charset="0"/>
              </a:rPr>
              <a:t>Example: non-linearly separable data </a:t>
            </a:r>
            <a:endParaRPr lang="en-US" sz="3200" dirty="0"/>
          </a:p>
        </p:txBody>
      </p:sp>
      <p:sp>
        <p:nvSpPr>
          <p:cNvPr id="3" name="Content Placeholder 2"/>
          <p:cNvSpPr>
            <a:spLocks noGrp="1"/>
          </p:cNvSpPr>
          <p:nvPr>
            <p:ph idx="1"/>
          </p:nvPr>
        </p:nvSpPr>
        <p:spPr>
          <a:xfrm>
            <a:off x="838200" y="1690688"/>
            <a:ext cx="10515600" cy="4486275"/>
          </a:xfrm>
        </p:spPr>
        <p:txBody>
          <a:bodyPr>
            <a:normAutofit/>
          </a:bodyPr>
          <a:lstStyle/>
          <a:p>
            <a:r>
              <a:rPr lang="en-US" sz="2400" dirty="0"/>
              <a:t>When data is non-linearly separable, we </a:t>
            </a:r>
            <a:r>
              <a:rPr lang="en-US" sz="2400" b="1" dirty="0"/>
              <a:t>cannot </a:t>
            </a:r>
            <a:r>
              <a:rPr lang="en-US" sz="2400" dirty="0"/>
              <a:t>find a separating point, line, or plane. </a:t>
            </a:r>
          </a:p>
        </p:txBody>
      </p:sp>
      <p:pic>
        <p:nvPicPr>
          <p:cNvPr id="4" name="Picture 3"/>
          <p:cNvPicPr>
            <a:picLocks noChangeAspect="1"/>
          </p:cNvPicPr>
          <p:nvPr/>
        </p:nvPicPr>
        <p:blipFill>
          <a:blip r:embed="rId2"/>
          <a:stretch>
            <a:fillRect/>
          </a:stretch>
        </p:blipFill>
        <p:spPr>
          <a:xfrm>
            <a:off x="3315770" y="2355056"/>
            <a:ext cx="5560460" cy="698112"/>
          </a:xfrm>
          <a:prstGeom prst="rect">
            <a:avLst/>
          </a:prstGeom>
        </p:spPr>
      </p:pic>
      <p:pic>
        <p:nvPicPr>
          <p:cNvPr id="8" name="Picture 7"/>
          <p:cNvPicPr>
            <a:picLocks noChangeAspect="1"/>
          </p:cNvPicPr>
          <p:nvPr/>
        </p:nvPicPr>
        <p:blipFill>
          <a:blip r:embed="rId3"/>
          <a:stretch>
            <a:fillRect/>
          </a:stretch>
        </p:blipFill>
        <p:spPr>
          <a:xfrm>
            <a:off x="1194667" y="3678066"/>
            <a:ext cx="3261173" cy="2416545"/>
          </a:xfrm>
          <a:prstGeom prst="rect">
            <a:avLst/>
          </a:prstGeom>
        </p:spPr>
      </p:pic>
      <p:sp>
        <p:nvSpPr>
          <p:cNvPr id="9" name="Rectangle 8"/>
          <p:cNvSpPr/>
          <p:nvPr/>
        </p:nvSpPr>
        <p:spPr>
          <a:xfrm>
            <a:off x="1347925" y="6223337"/>
            <a:ext cx="2954655" cy="307777"/>
          </a:xfrm>
          <a:prstGeom prst="rect">
            <a:avLst/>
          </a:prstGeom>
        </p:spPr>
        <p:txBody>
          <a:bodyPr wrap="none">
            <a:spAutoFit/>
          </a:bodyPr>
          <a:lstStyle/>
          <a:p>
            <a:r>
              <a:rPr lang="en-US" sz="1400" i="1" dirty="0">
                <a:solidFill>
                  <a:srgbClr val="000000"/>
                </a:solidFill>
                <a:latin typeface="Arial" panose="020B0604020202020204" pitchFamily="34" charset="0"/>
              </a:rPr>
              <a:t>Non-linearly separable data in 2D </a:t>
            </a:r>
            <a:r>
              <a:rPr lang="en-US" sz="1400" dirty="0">
                <a:solidFill>
                  <a:srgbClr val="000000"/>
                </a:solidFill>
                <a:latin typeface="Arial" panose="020B0604020202020204" pitchFamily="34" charset="0"/>
              </a:rPr>
              <a:t>	</a:t>
            </a:r>
          </a:p>
        </p:txBody>
      </p:sp>
      <p:pic>
        <p:nvPicPr>
          <p:cNvPr id="10" name="Picture 9"/>
          <p:cNvPicPr>
            <a:picLocks noChangeAspect="1"/>
          </p:cNvPicPr>
          <p:nvPr/>
        </p:nvPicPr>
        <p:blipFill>
          <a:blip r:embed="rId4"/>
          <a:stretch>
            <a:fillRect/>
          </a:stretch>
        </p:blipFill>
        <p:spPr>
          <a:xfrm>
            <a:off x="7239625" y="3590615"/>
            <a:ext cx="3547185" cy="2362680"/>
          </a:xfrm>
          <a:prstGeom prst="rect">
            <a:avLst/>
          </a:prstGeom>
        </p:spPr>
      </p:pic>
      <p:sp>
        <p:nvSpPr>
          <p:cNvPr id="11" name="Rectangle 10"/>
          <p:cNvSpPr/>
          <p:nvPr/>
        </p:nvSpPr>
        <p:spPr>
          <a:xfrm>
            <a:off x="7832155" y="6213492"/>
            <a:ext cx="2954655" cy="307777"/>
          </a:xfrm>
          <a:prstGeom prst="rect">
            <a:avLst/>
          </a:prstGeom>
        </p:spPr>
        <p:txBody>
          <a:bodyPr wrap="none">
            <a:spAutoFit/>
          </a:bodyPr>
          <a:lstStyle/>
          <a:p>
            <a:r>
              <a:rPr lang="en-US" sz="1400" i="1" dirty="0">
                <a:solidFill>
                  <a:srgbClr val="000000"/>
                </a:solidFill>
                <a:latin typeface="Arial" panose="020B0604020202020204" pitchFamily="34" charset="0"/>
              </a:rPr>
              <a:t>Non-linearly separable data in 3D </a:t>
            </a:r>
            <a:r>
              <a:rPr lang="en-US" sz="1400" dirty="0">
                <a:solidFill>
                  <a:srgbClr val="000000"/>
                </a:solidFill>
                <a:latin typeface="Arial" panose="020B0604020202020204" pitchFamily="34" charset="0"/>
              </a:rPr>
              <a:t>	</a:t>
            </a:r>
          </a:p>
        </p:txBody>
      </p:sp>
      <p:sp>
        <p:nvSpPr>
          <p:cNvPr id="12" name="Rectangle 11"/>
          <p:cNvSpPr/>
          <p:nvPr/>
        </p:nvSpPr>
        <p:spPr>
          <a:xfrm>
            <a:off x="3954949" y="2933786"/>
            <a:ext cx="2954655" cy="307777"/>
          </a:xfrm>
          <a:prstGeom prst="rect">
            <a:avLst/>
          </a:prstGeom>
        </p:spPr>
        <p:txBody>
          <a:bodyPr wrap="none">
            <a:spAutoFit/>
          </a:bodyPr>
          <a:lstStyle/>
          <a:p>
            <a:r>
              <a:rPr lang="en-US" sz="1400" i="1" dirty="0">
                <a:solidFill>
                  <a:srgbClr val="000000"/>
                </a:solidFill>
                <a:latin typeface="Arial" panose="020B0604020202020204" pitchFamily="34" charset="0"/>
              </a:rPr>
              <a:t>Non-linearly separable data in 1D </a:t>
            </a:r>
            <a:r>
              <a:rPr lang="en-US" sz="14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38483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Hyperplanes </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1163300" cy="4351338"/>
              </a:xfrm>
            </p:spPr>
            <p:txBody>
              <a:bodyPr>
                <a:normAutofit/>
              </a:bodyPr>
              <a:lstStyle/>
              <a:p>
                <a:r>
                  <a:rPr lang="en-US" sz="2000" i="1" dirty="0"/>
                  <a:t>In geometry, a </a:t>
                </a:r>
                <a:r>
                  <a:rPr lang="en-US" sz="2000" b="1" i="1" dirty="0"/>
                  <a:t>hyperplane </a:t>
                </a:r>
                <a:r>
                  <a:rPr lang="en-US" sz="2000" i="1" dirty="0"/>
                  <a:t>is a subspace of one dimension less than its ambient space. </a:t>
                </a:r>
              </a:p>
              <a:p>
                <a:pPr marL="0" indent="0">
                  <a:buNone/>
                </a:pPr>
                <a:endParaRPr lang="en-US" sz="2000" i="1" dirty="0"/>
              </a:p>
              <a:p>
                <a:r>
                  <a:rPr lang="en-US" sz="2000" i="1" dirty="0"/>
                  <a:t>Hyperplane is defined by: w</a:t>
                </a:r>
                <a14:m>
                  <m:oMath xmlns:m="http://schemas.openxmlformats.org/officeDocument/2006/math">
                    <m:r>
                      <a:rPr lang="en-US" sz="2000" b="0" i="1" baseline="30000" smtClean="0">
                        <a:latin typeface="Cambria Math" panose="02040503050406030204" pitchFamily="18" charset="0"/>
                      </a:rPr>
                      <m:t>𝑇</m:t>
                    </m:r>
                    <m:r>
                      <a:rPr lang="en-US" sz="2000" b="0" i="1" baseline="30000" smtClean="0">
                        <a:latin typeface="Cambria Math" panose="02040503050406030204" pitchFamily="18" charset="0"/>
                      </a:rPr>
                      <m:t> </m:t>
                    </m:r>
                    <m:r>
                      <a:rPr lang="en-US" sz="2000" b="0" i="1" smtClean="0">
                        <a:latin typeface="Cambria Math" panose="02040503050406030204" pitchFamily="18" charset="0"/>
                      </a:rPr>
                      <m:t>𝑥</m:t>
                    </m:r>
                  </m:oMath>
                </a14:m>
                <a:r>
                  <a:rPr lang="en-US" sz="2000" dirty="0"/>
                  <a:t>=0  </a:t>
                </a:r>
              </a:p>
              <a:p>
                <a:pPr marL="0" indent="0">
                  <a:buNone/>
                </a:pPr>
                <a:r>
                  <a:rPr lang="en-US" dirty="0"/>
                  <a:t>               						</a:t>
                </a:r>
                <a14:m>
                  <m:oMath xmlns:m="http://schemas.openxmlformats.org/officeDocument/2006/math">
                    <m:r>
                      <a:rPr lang="en-US" sz="1600" i="1">
                        <a:latin typeface="Cambria Math" panose="02040503050406030204" pitchFamily="18" charset="0"/>
                      </a:rPr>
                      <m:t>𝑦</m:t>
                    </m:r>
                    <m:r>
                      <a:rPr lang="en-US" sz="1600" i="1">
                        <a:latin typeface="Cambria Math" panose="02040503050406030204" pitchFamily="18" charset="0"/>
                      </a:rPr>
                      <m:t>=</m:t>
                    </m:r>
                    <m:r>
                      <a:rPr lang="en-US" sz="1600" i="1">
                        <a:latin typeface="Cambria Math" panose="02040503050406030204" pitchFamily="18" charset="0"/>
                      </a:rPr>
                      <m:t>𝑎𝑥</m:t>
                    </m:r>
                    <m:r>
                      <a:rPr lang="en-US" sz="1600" i="1">
                        <a:latin typeface="Cambria Math" panose="02040503050406030204" pitchFamily="18" charset="0"/>
                      </a:rPr>
                      <m:t>+</m:t>
                    </m:r>
                    <m:r>
                      <a:rPr lang="en-US" sz="1600" i="1">
                        <a:latin typeface="Cambria Math" panose="02040503050406030204" pitchFamily="18" charset="0"/>
                      </a:rPr>
                      <m:t>𝑏</m:t>
                    </m:r>
                  </m:oMath>
                </a14:m>
                <a:r>
                  <a:rPr lang="en-US" sz="1600" dirty="0"/>
                  <a:t> ,  </a:t>
                </a:r>
                <a14:m>
                  <m:oMath xmlns:m="http://schemas.openxmlformats.org/officeDocument/2006/math">
                    <m:r>
                      <a:rPr lang="en-US" sz="1600" i="1" smtClean="0">
                        <a:latin typeface="Cambria Math" panose="02040503050406030204" pitchFamily="18" charset="0"/>
                      </a:rPr>
                      <m:t>𝑦</m:t>
                    </m:r>
                    <m:r>
                      <a:rPr lang="en-US" sz="1600" b="0" i="1" smtClean="0">
                        <a:latin typeface="Cambria Math" panose="02040503050406030204" pitchFamily="18" charset="0"/>
                      </a:rPr>
                      <m:t>−</m:t>
                    </m:r>
                    <m:r>
                      <a:rPr lang="en-US" sz="1600" i="1">
                        <a:latin typeface="Cambria Math" panose="02040503050406030204" pitchFamily="18" charset="0"/>
                      </a:rPr>
                      <m:t>𝑎𝑥</m:t>
                    </m:r>
                    <m:r>
                      <a:rPr lang="en-US" sz="1600" b="0" i="1" smtClean="0">
                        <a:latin typeface="Cambria Math" panose="02040503050406030204" pitchFamily="18" charset="0"/>
                      </a:rPr>
                      <m:t>−</m:t>
                    </m:r>
                    <m:r>
                      <a:rPr lang="en-US" sz="1600" i="1">
                        <a:latin typeface="Cambria Math" panose="02040503050406030204" pitchFamily="18" charset="0"/>
                      </a:rPr>
                      <m:t>𝑏</m:t>
                    </m:r>
                    <m:r>
                      <m:rPr>
                        <m:nor/>
                      </m:rPr>
                      <a:rPr lang="en-US" sz="1600" dirty="0"/>
                      <m:t>=0</m:t>
                    </m:r>
                  </m:oMath>
                </a14:m>
                <a:endParaRPr lang="en-US" sz="1600" dirty="0"/>
              </a:p>
              <a:p>
                <a:pPr marL="0" indent="0">
                  <a:buNone/>
                </a:pPr>
                <a:r>
                  <a:rPr lang="en-US" sz="1600" i="1" dirty="0"/>
                  <a:t>							w</a:t>
                </a:r>
                <a14:m>
                  <m:oMath xmlns:m="http://schemas.openxmlformats.org/officeDocument/2006/math">
                    <m:r>
                      <a:rPr lang="en-US" sz="1600" i="1" baseline="30000">
                        <a:latin typeface="Cambria Math" panose="02040503050406030204" pitchFamily="18" charset="0"/>
                      </a:rPr>
                      <m:t>𝑇</m:t>
                    </m:r>
                    <m:r>
                      <a:rPr lang="en-US" sz="1600" i="1" baseline="30000">
                        <a:latin typeface="Cambria Math" panose="02040503050406030204" pitchFamily="18" charset="0"/>
                      </a:rPr>
                      <m:t> </m:t>
                    </m:r>
                    <m:r>
                      <a:rPr lang="en-US" sz="1600" i="1">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𝑦</m:t>
                    </m:r>
                    <m:r>
                      <a:rPr lang="en-US" sz="1600" b="0" i="1" smtClean="0">
                        <a:latin typeface="Cambria Math" panose="02040503050406030204" pitchFamily="18" charset="0"/>
                      </a:rPr>
                      <m:t>−</m:t>
                    </m:r>
                    <m:r>
                      <a:rPr lang="en-US" sz="1600" b="0" i="1" smtClean="0">
                        <a:latin typeface="Cambria Math" panose="02040503050406030204" pitchFamily="18" charset="0"/>
                      </a:rPr>
                      <m:t>𝑎𝑥</m:t>
                    </m:r>
                    <m:r>
                      <a:rPr lang="en-US" sz="1600" b="0" i="1" smtClean="0">
                        <a:latin typeface="Cambria Math" panose="02040503050406030204" pitchFamily="18" charset="0"/>
                      </a:rPr>
                      <m:t>−</m:t>
                    </m:r>
                    <m:r>
                      <a:rPr lang="en-US" sz="1600" b="0" i="1" smtClean="0">
                        <a:latin typeface="Cambria Math" panose="02040503050406030204" pitchFamily="18" charset="0"/>
                      </a:rPr>
                      <m:t>𝑏</m:t>
                    </m:r>
                  </m:oMath>
                </a14:m>
                <a:endParaRPr lang="en-US" sz="1600" dirty="0"/>
              </a:p>
              <a:p>
                <a:pPr marL="0" indent="0">
                  <a:buNone/>
                </a:pPr>
                <a:endParaRPr lang="en-US" sz="2000" dirty="0"/>
              </a:p>
              <a:p>
                <a:pPr marL="0" indent="0">
                  <a:buNone/>
                </a:pPr>
                <a:r>
                  <a:rPr lang="en-US" sz="2000" dirty="0"/>
                  <a:t>	Given two vectors </a:t>
                </a:r>
                <a14:m>
                  <m:oMath xmlns:m="http://schemas.openxmlformats.org/officeDocument/2006/math">
                    <m:r>
                      <a:rPr lang="en-US" sz="2000" b="0" i="1" smtClean="0">
                        <a:latin typeface="Cambria Math" panose="02040503050406030204" pitchFamily="18" charset="0"/>
                      </a:rPr>
                      <m:t>𝑤</m:t>
                    </m:r>
                    <m:d>
                      <m:dPr>
                        <m:ctrlPr>
                          <a:rPr lang="en-US" sz="2000" b="0" i="1" smtClean="0">
                            <a:latin typeface="Cambria Math" panose="02040503050406030204" pitchFamily="18" charset="0"/>
                          </a:rPr>
                        </m:ctrlPr>
                      </m:dPr>
                      <m:e>
                        <m:f>
                          <m:fPr>
                            <m:type m:val="noBar"/>
                            <m:ctrlPr>
                              <a:rPr lang="en-US" sz="2000" b="0" i="1" smtClean="0">
                                <a:latin typeface="Cambria Math" panose="02040503050406030204" pitchFamily="18" charset="0"/>
                              </a:rPr>
                            </m:ctrlPr>
                          </m:fPr>
                          <m:num>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m:t>
                                </m:r>
                                <m:r>
                                  <a:rPr lang="en-US" sz="2000" b="0" i="1" smtClean="0">
                                    <a:latin typeface="Cambria Math" panose="02040503050406030204" pitchFamily="18" charset="0"/>
                                  </a:rPr>
                                  <m:t>𝑏</m:t>
                                </m:r>
                              </m:e>
                              <m:e>
                                <m:r>
                                  <a:rPr lang="en-US" sz="2000" b="0" i="1" smtClean="0">
                                    <a:latin typeface="Cambria Math" panose="02040503050406030204" pitchFamily="18" charset="0"/>
                                  </a:rPr>
                                  <m:t>−</m:t>
                                </m:r>
                                <m:r>
                                  <a:rPr lang="en-US" sz="2000" b="0" i="1" smtClean="0">
                                    <a:latin typeface="Cambria Math" panose="02040503050406030204" pitchFamily="18" charset="0"/>
                                  </a:rPr>
                                  <m:t>𝑎</m:t>
                                </m:r>
                              </m:e>
                            </m:eqArr>
                          </m:num>
                          <m:den>
                            <m:r>
                              <a:rPr lang="en-US" sz="2000" b="0" i="1" smtClean="0">
                                <a:latin typeface="Cambria Math" panose="02040503050406030204" pitchFamily="18" charset="0"/>
                              </a:rPr>
                              <m:t>1</m:t>
                            </m:r>
                          </m:den>
                        </m:f>
                      </m:e>
                    </m:d>
                  </m:oMath>
                </a14:m>
                <a:r>
                  <a:rPr lang="en-US" sz="2000" dirty="0"/>
                  <a:t> and </a:t>
                </a:r>
                <a14:m>
                  <m:oMath xmlns:m="http://schemas.openxmlformats.org/officeDocument/2006/math">
                    <m:r>
                      <m:rPr>
                        <m:sty m:val="p"/>
                      </m:rPr>
                      <a:rPr lang="en-US" sz="2000">
                        <a:latin typeface="Cambria Math" panose="02040503050406030204" pitchFamily="18" charset="0"/>
                      </a:rPr>
                      <m:t>x</m:t>
                    </m:r>
                    <m:d>
                      <m:dPr>
                        <m:ctrlPr>
                          <a:rPr lang="en-US" sz="2000" i="1">
                            <a:latin typeface="Cambria Math" panose="02040503050406030204" pitchFamily="18" charset="0"/>
                          </a:rPr>
                        </m:ctrlPr>
                      </m:dPr>
                      <m:e>
                        <m:f>
                          <m:fPr>
                            <m:type m:val="noBar"/>
                            <m:ctrlPr>
                              <a:rPr lang="en-US" sz="2000" i="1">
                                <a:latin typeface="Cambria Math" panose="02040503050406030204" pitchFamily="18" charset="0"/>
                              </a:rPr>
                            </m:ctrlPr>
                          </m:fPr>
                          <m:num>
                            <m:eqArr>
                              <m:eqArrPr>
                                <m:ctrlPr>
                                  <a:rPr lang="en-US" sz="2000" i="1">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𝑥</m:t>
                                </m:r>
                              </m:e>
                            </m:eqArr>
                          </m:num>
                          <m:den>
                            <m:r>
                              <a:rPr lang="en-US" sz="2000" b="0" i="1" smtClean="0">
                                <a:latin typeface="Cambria Math" panose="02040503050406030204" pitchFamily="18" charset="0"/>
                              </a:rPr>
                              <m:t>𝑦</m:t>
                            </m:r>
                          </m:den>
                        </m:f>
                      </m:e>
                    </m:d>
                  </m:oMath>
                </a14:m>
                <a:r>
                  <a:rPr lang="en-US" sz="2000" dirty="0"/>
                  <a:t>  </a:t>
                </a:r>
                <a14:m>
                  <m:oMath xmlns:m="http://schemas.openxmlformats.org/officeDocument/2006/math">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𝑤</m:t>
                        </m:r>
                      </m:e>
                      <m:sup>
                        <m:r>
                          <a:rPr lang="en-US" sz="2000" b="0" i="1" dirty="0" smtClean="0">
                            <a:latin typeface="Cambria Math" panose="02040503050406030204" pitchFamily="18" charset="0"/>
                          </a:rPr>
                          <m:t>𝑇</m:t>
                        </m:r>
                      </m:sup>
                    </m:sSup>
                    <m:r>
                      <a:rPr lang="en-US" sz="2000" b="0" i="1" dirty="0" smtClean="0">
                        <a:latin typeface="Cambria Math" panose="02040503050406030204" pitchFamily="18" charset="0"/>
                      </a:rPr>
                      <m:t>𝑥</m:t>
                    </m:r>
                  </m:oMath>
                </a14:m>
                <a:r>
                  <a:rPr lang="en-US" sz="2000" dirty="0"/>
                  <a:t>=-</a:t>
                </a:r>
                <a14:m>
                  <m:oMath xmlns:m="http://schemas.openxmlformats.org/officeDocument/2006/math">
                    <m:r>
                      <a:rPr lang="en-US" sz="2000" b="0" i="1" smtClean="0">
                        <a:latin typeface="Cambria Math" panose="02040503050406030204" pitchFamily="18" charset="0"/>
                        <a:ea typeface="Cambria Math" panose="02040503050406030204" pitchFamily="18" charset="0"/>
                      </a:rPr>
                      <m:t>𝑏</m:t>
                    </m:r>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𝑦</m:t>
                    </m:r>
                  </m:oMath>
                </a14:m>
                <a:endParaRPr lang="en-US" sz="2000" dirty="0"/>
              </a:p>
              <a:p>
                <a:pPr marL="0" indent="0">
                  <a:buNone/>
                </a:pPr>
                <a:r>
                  <a:rPr lang="en-US" sz="2000" dirty="0"/>
                  <a:t>	</a:t>
                </a:r>
              </a:p>
              <a:p>
                <a:pPr marL="0" indent="0">
                  <a:buNone/>
                </a:pPr>
                <a:r>
                  <a:rPr lang="en-US" sz="2000" dirty="0"/>
                  <a:t>	The two equations are just different ways of expressing the same thing.</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1163300" cy="4351338"/>
              </a:xfrm>
              <a:blipFill>
                <a:blip r:embed="rId2"/>
                <a:stretch>
                  <a:fillRect l="-492" t="-1401"/>
                </a:stretch>
              </a:blipFill>
            </p:spPr>
            <p:txBody>
              <a:bodyPr/>
              <a:lstStyle/>
              <a:p>
                <a:r>
                  <a:rPr lang="en-US">
                    <a:noFill/>
                  </a:rPr>
                  <a:t> </a:t>
                </a:r>
              </a:p>
            </p:txBody>
          </p:sp>
        </mc:Fallback>
      </mc:AlternateContent>
    </p:spTree>
    <p:extLst>
      <p:ext uri="{BB962C8B-B14F-4D97-AF65-F5344CB8AC3E}">
        <p14:creationId xmlns:p14="http://schemas.microsoft.com/office/powerpoint/2010/main" val="3828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Classifying data with a hyperplane </a:t>
            </a:r>
            <a:endParaRPr lang="en-US" u="sng" dirty="0"/>
          </a:p>
        </p:txBody>
      </p:sp>
      <p:pic>
        <p:nvPicPr>
          <p:cNvPr id="5" name="Picture 4"/>
          <p:cNvPicPr>
            <a:picLocks noChangeAspect="1"/>
          </p:cNvPicPr>
          <p:nvPr/>
        </p:nvPicPr>
        <p:blipFill>
          <a:blip r:embed="rId2"/>
          <a:stretch>
            <a:fillRect/>
          </a:stretch>
        </p:blipFill>
        <p:spPr>
          <a:xfrm>
            <a:off x="7878165" y="1631915"/>
            <a:ext cx="3405689" cy="3211582"/>
          </a:xfrm>
          <a:prstGeom prst="rect">
            <a:avLst/>
          </a:prstGeom>
        </p:spPr>
      </p:pic>
      <p:pic>
        <p:nvPicPr>
          <p:cNvPr id="8" name="Picture 7"/>
          <p:cNvPicPr>
            <a:picLocks noChangeAspect="1"/>
          </p:cNvPicPr>
          <p:nvPr/>
        </p:nvPicPr>
        <p:blipFill>
          <a:blip r:embed="rId3"/>
          <a:stretch>
            <a:fillRect/>
          </a:stretch>
        </p:blipFill>
        <p:spPr>
          <a:xfrm>
            <a:off x="8053031" y="1605963"/>
            <a:ext cx="3265796" cy="309973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46947" y="5571092"/>
                <a:ext cx="6677308" cy="956480"/>
              </a:xfrm>
              <a:prstGeom prst="rect">
                <a:avLst/>
              </a:prstGeom>
            </p:spPr>
            <p:txBody>
              <a:bodyPr wrap="square">
                <a:spAutoFit/>
              </a:bodyPr>
              <a:lstStyle/>
              <a:p>
                <a:r>
                  <a:rPr lang="en-US" dirty="0">
                    <a:solidFill>
                      <a:srgbClr val="444444"/>
                    </a:solidFill>
                    <a:latin typeface="Open Sans"/>
                  </a:rPr>
                  <a:t>We add a component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=1</m:t>
                    </m:r>
                  </m:oMath>
                </a14:m>
                <a:r>
                  <a:rPr lang="en-US" dirty="0">
                    <a:solidFill>
                      <a:srgbClr val="444444"/>
                    </a:solidFill>
                    <a:latin typeface="Open Sans"/>
                  </a:rPr>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solidFill>
                      <a:srgbClr val="444444"/>
                    </a:solidFill>
                    <a:latin typeface="Open Sans"/>
                  </a:rPr>
                  <a:t> then we get</a:t>
                </a:r>
              </a:p>
              <a:p>
                <a:r>
                  <a:rPr lang="en-US" dirty="0"/>
                  <a:t>			</a:t>
                </a:r>
              </a:p>
              <a:p>
                <a:r>
                  <a:rPr lang="en-US" dirty="0"/>
                  <a:t>			</a:t>
                </a: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i="1">
                        <a:latin typeface="Cambria Math" panose="02040503050406030204" pitchFamily="18" charset="0"/>
                      </a:rPr>
                      <m:t>=</m:t>
                    </m:r>
                    <m:r>
                      <a:rPr lang="en-US" i="1">
                        <a:latin typeface="Cambria Math" panose="02040503050406030204" pitchFamily="18" charset="0"/>
                      </a:rPr>
                      <m:t>𝑠𝑖𝑔𝑛</m:t>
                    </m:r>
                    <m:r>
                      <a:rPr lang="en-US" i="1">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𝑤</m:t>
                        </m:r>
                      </m:e>
                    </m:acc>
                    <m:r>
                      <a:rPr lang="en-US" i="1">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acc>
                  </m:oMath>
                </a14:m>
                <a:r>
                  <a:rPr lang="en-US" dirty="0"/>
                  <a:t>)</a:t>
                </a:r>
              </a:p>
            </p:txBody>
          </p:sp>
        </mc:Choice>
        <mc:Fallback xmlns="">
          <p:sp>
            <p:nvSpPr>
              <p:cNvPr id="13" name="Rectangle 12"/>
              <p:cNvSpPr>
                <a:spLocks noRot="1" noChangeAspect="1" noMove="1" noResize="1" noEditPoints="1" noAdjustHandles="1" noChangeArrowheads="1" noChangeShapeType="1" noTextEdit="1"/>
              </p:cNvSpPr>
              <p:nvPr/>
            </p:nvSpPr>
            <p:spPr>
              <a:xfrm>
                <a:off x="346947" y="5571092"/>
                <a:ext cx="6677308" cy="956480"/>
              </a:xfrm>
              <a:prstGeom prst="rect">
                <a:avLst/>
              </a:prstGeom>
              <a:blipFill>
                <a:blip r:embed="rId4"/>
                <a:stretch>
                  <a:fillRect l="-822" t="-3822" b="-5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61493" y="1437877"/>
                <a:ext cx="7146725" cy="3880293"/>
              </a:xfrm>
              <a:prstGeom prst="rect">
                <a:avLst/>
              </a:prstGeom>
            </p:spPr>
            <p:txBody>
              <a:bodyPr wrap="square">
                <a:spAutoFit/>
              </a:bodyPr>
              <a:lstStyle/>
              <a:p>
                <a:r>
                  <a:rPr lang="en-US" dirty="0"/>
                  <a:t>For instance, with the vector w=(0.4, 1.0) and b=-9 we get the hyperplane</a:t>
                </a:r>
              </a:p>
              <a:p>
                <a:r>
                  <a:rPr lang="en-US" dirty="0"/>
                  <a:t>We associate each vector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with a label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𝑖</m:t>
                        </m:r>
                      </m:sub>
                    </m:sSub>
                  </m:oMath>
                </a14:m>
                <a:r>
                  <a:rPr lang="en-US" dirty="0"/>
                  <a:t>, which can have the value +1 and -1.</a:t>
                </a:r>
              </a:p>
              <a:p>
                <a:r>
                  <a:rPr lang="en-US" dirty="0"/>
                  <a:t>Hypothesis function h:</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ea typeface="Cambria Math" panose="02040503050406030204" pitchFamily="18" charset="0"/>
                                </a:rPr>
                                <m:t>≥0</m:t>
                              </m:r>
                              <m:r>
                                <m:rPr>
                                  <m:nor/>
                                </m:rPr>
                                <a:rPr lang="en-US" dirty="0"/>
                                <m:t> </m:t>
                              </m:r>
                            </m:e>
                            <m:e>
                              <m:r>
                                <a:rPr lang="en-US" b="0" i="1" dirty="0" smtClean="0">
                                  <a:latin typeface="Cambria Math" panose="02040503050406030204" pitchFamily="18" charset="0"/>
                                </a:rPr>
                                <m:t>−</m:t>
                              </m:r>
                              <m:r>
                                <a:rPr lang="en-US" i="1">
                                  <a:latin typeface="Cambria Math" panose="02040503050406030204" pitchFamily="18" charset="0"/>
                                </a:rPr>
                                <m:t>1  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&lt;</m:t>
                              </m:r>
                              <m:r>
                                <a:rPr lang="en-US" i="1">
                                  <a:latin typeface="Cambria Math" panose="02040503050406030204" pitchFamily="18" charset="0"/>
                                  <a:ea typeface="Cambria Math" panose="02040503050406030204" pitchFamily="18" charset="0"/>
                                </a:rPr>
                                <m:t>0</m:t>
                              </m:r>
                            </m:e>
                          </m:eqArr>
                        </m:e>
                      </m:d>
                    </m:oMath>
                  </m:oMathPara>
                </a14:m>
                <a:endParaRPr lang="en-US" dirty="0"/>
              </a:p>
              <a:p>
                <a:r>
                  <a:rPr lang="en-US" dirty="0"/>
                  <a:t>Which is equivalent to :</a:t>
                </a:r>
              </a:p>
              <a:p>
                <a:pPr algn="ctr"/>
                <a14:m>
                  <m:oMath xmlns:m="http://schemas.openxmlformats.org/officeDocument/2006/math">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𝑠𝑖𝑔𝑛</m:t>
                    </m:r>
                    <m:r>
                      <a:rPr lang="en-US" b="0" i="1" smtClean="0">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𝑏</m:t>
                    </m:r>
                  </m:oMath>
                </a14:m>
                <a:r>
                  <a:rPr lang="en-US" dirty="0"/>
                  <a:t>)</a:t>
                </a:r>
              </a:p>
              <a:p>
                <a:pPr algn="just"/>
                <a:endParaRPr lang="en-US" sz="1400" dirty="0"/>
              </a:p>
              <a:p>
                <a:pPr algn="just"/>
                <a:r>
                  <a:rPr lang="en-US" sz="1400" dirty="0"/>
                  <a:t>Example:  x=(8,7)</a:t>
                </a:r>
                <a:endParaRPr lang="en-US" sz="1400" i="1" dirty="0">
                  <a:latin typeface="Cambria Math" panose="02040503050406030204" pitchFamily="18" charset="0"/>
                </a:endParaRPr>
              </a:p>
              <a:p>
                <a:pPr algn="just"/>
                <a:r>
                  <a:rPr lang="en-US" sz="1400" dirty="0"/>
                  <a:t>	</a:t>
                </a:r>
                <a14:m>
                  <m:oMath xmlns:m="http://schemas.openxmlformats.org/officeDocument/2006/math">
                    <m:r>
                      <a:rPr lang="en-US" sz="1400" i="1">
                        <a:latin typeface="Cambria Math" panose="02040503050406030204" pitchFamily="18" charset="0"/>
                      </a:rPr>
                      <m:t>𝑤</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𝑏</m:t>
                    </m:r>
                    <m:r>
                      <a:rPr lang="en-US" sz="1400" b="0" i="1" smtClean="0">
                        <a:latin typeface="Cambria Math" panose="02040503050406030204" pitchFamily="18" charset="0"/>
                        <a:ea typeface="Cambria Math" panose="02040503050406030204" pitchFamily="18" charset="0"/>
                      </a:rPr>
                      <m:t>=0.4∗8+1∗7−9=1.2</m:t>
                    </m:r>
                  </m:oMath>
                </a14:m>
                <a:r>
                  <a:rPr lang="en-US" sz="1400" dirty="0"/>
                  <a:t>, which is positive, so h(x)=+1,</a:t>
                </a:r>
              </a:p>
              <a:p>
                <a:pPr algn="just"/>
                <a:r>
                  <a:rPr lang="en-US" sz="1400" dirty="0"/>
                  <a:t> 	It means x is above the hyperplane.</a:t>
                </a:r>
              </a:p>
              <a:p>
                <a:pPr algn="just"/>
                <a:r>
                  <a:rPr lang="en-US" sz="1400" dirty="0"/>
                  <a:t>Example: x=(1,3) </a:t>
                </a:r>
              </a:p>
              <a:p>
                <a:pPr algn="just"/>
                <a:r>
                  <a:rPr lang="en-US" sz="1400" dirty="0"/>
                  <a:t>	</a:t>
                </a:r>
                <a14:m>
                  <m:oMath xmlns:m="http://schemas.openxmlformats.org/officeDocument/2006/math">
                    <m:r>
                      <a:rPr lang="en-US" sz="1400" i="1">
                        <a:latin typeface="Cambria Math" panose="02040503050406030204" pitchFamily="18" charset="0"/>
                      </a:rPr>
                      <m:t>𝑤</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𝑏</m:t>
                    </m:r>
                    <m:r>
                      <a:rPr lang="en-US" sz="1400" i="1">
                        <a:latin typeface="Cambria Math" panose="02040503050406030204" pitchFamily="18" charset="0"/>
                        <a:ea typeface="Cambria Math" panose="02040503050406030204" pitchFamily="18" charset="0"/>
                      </a:rPr>
                      <m:t>=0.4∗1+1∗3−9=−5.6</m:t>
                    </m:r>
                  </m:oMath>
                </a14:m>
                <a:r>
                  <a:rPr lang="en-US" sz="1400" dirty="0"/>
                  <a:t>, which is negative, so h(x)=-1 </a:t>
                </a:r>
              </a:p>
              <a:p>
                <a:pPr algn="just"/>
                <a:r>
                  <a:rPr lang="en-US" sz="1400" dirty="0"/>
                  <a:t>	It means x is below the hyperplane.</a:t>
                </a:r>
              </a:p>
            </p:txBody>
          </p:sp>
        </mc:Choice>
        <mc:Fallback xmlns="">
          <p:sp>
            <p:nvSpPr>
              <p:cNvPr id="3" name="Rectangle 2"/>
              <p:cNvSpPr>
                <a:spLocks noRot="1" noChangeAspect="1" noMove="1" noResize="1" noEditPoints="1" noAdjustHandles="1" noChangeArrowheads="1" noChangeShapeType="1" noTextEdit="1"/>
              </p:cNvSpPr>
              <p:nvPr/>
            </p:nvSpPr>
            <p:spPr>
              <a:xfrm>
                <a:off x="661493" y="1437877"/>
                <a:ext cx="7146725" cy="3880293"/>
              </a:xfrm>
              <a:prstGeom prst="rect">
                <a:avLst/>
              </a:prstGeom>
              <a:blipFill>
                <a:blip r:embed="rId5"/>
                <a:stretch>
                  <a:fillRect l="-768" t="-943" b="-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291270" y="5571092"/>
                <a:ext cx="2111155" cy="923330"/>
              </a:xfrm>
              <a:prstGeom prst="rect">
                <a:avLst/>
              </a:prstGeom>
            </p:spPr>
            <p:txBody>
              <a:bodyPr wrap="none">
                <a:spAutoFit/>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𝑤</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𝑛</m:t>
                        </m:r>
                      </m:sub>
                    </m:sSub>
                  </m:oMath>
                </a14:m>
                <a:r>
                  <a:rPr lang="en-US" dirty="0"/>
                  <a:t>)</a:t>
                </a:r>
              </a:p>
              <a:p>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acc>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𝑛</m:t>
                        </m:r>
                      </m:sub>
                    </m:sSub>
                  </m:oMath>
                </a14:m>
                <a:r>
                  <a:rPr lang="en-US" dirty="0"/>
                  <a:t>)</a:t>
                </a:r>
              </a:p>
              <a:p>
                <a:r>
                  <a:rPr lang="en-US" dirty="0"/>
                  <a:t>Augmented vectors</a:t>
                </a:r>
              </a:p>
            </p:txBody>
          </p:sp>
        </mc:Choice>
        <mc:Fallback xmlns="">
          <p:sp>
            <p:nvSpPr>
              <p:cNvPr id="7" name="Rectangle 6"/>
              <p:cNvSpPr>
                <a:spLocks noRot="1" noChangeAspect="1" noMove="1" noResize="1" noEditPoints="1" noAdjustHandles="1" noChangeArrowheads="1" noChangeShapeType="1" noTextEdit="1"/>
              </p:cNvSpPr>
              <p:nvPr/>
            </p:nvSpPr>
            <p:spPr>
              <a:xfrm>
                <a:off x="8291270" y="5571092"/>
                <a:ext cx="2111155" cy="923330"/>
              </a:xfrm>
              <a:prstGeom prst="rect">
                <a:avLst/>
              </a:prstGeom>
              <a:blipFill>
                <a:blip r:embed="rId6"/>
                <a:stretch>
                  <a:fillRect l="-2312" t="-3974" r="-2023" b="-9934"/>
                </a:stretch>
              </a:blipFill>
            </p:spPr>
            <p:txBody>
              <a:bodyPr/>
              <a:lstStyle/>
              <a:p>
                <a:r>
                  <a:rPr lang="en-US">
                    <a:noFill/>
                  </a:rPr>
                  <a:t> </a:t>
                </a:r>
              </a:p>
            </p:txBody>
          </p:sp>
        </mc:Fallback>
      </mc:AlternateContent>
      <p:sp>
        <p:nvSpPr>
          <p:cNvPr id="15" name="Rectangle 14"/>
          <p:cNvSpPr/>
          <p:nvPr/>
        </p:nvSpPr>
        <p:spPr>
          <a:xfrm>
            <a:off x="346947" y="6488668"/>
            <a:ext cx="2732736" cy="369332"/>
          </a:xfrm>
          <a:prstGeom prst="rect">
            <a:avLst/>
          </a:prstGeom>
        </p:spPr>
        <p:txBody>
          <a:bodyPr wrap="none">
            <a:spAutoFit/>
          </a:bodyPr>
          <a:lstStyle/>
          <a:p>
            <a:r>
              <a:rPr lang="en-US" dirty="0"/>
              <a:t>We use augmented vectors</a:t>
            </a:r>
          </a:p>
        </p:txBody>
      </p:sp>
    </p:spTree>
    <p:extLst>
      <p:ext uri="{BB962C8B-B14F-4D97-AF65-F5344CB8AC3E}">
        <p14:creationId xmlns:p14="http://schemas.microsoft.com/office/powerpoint/2010/main" val="150962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u="sng" dirty="0"/>
              <a:t>The Perceptron learning algorithm </a:t>
            </a:r>
            <a:endParaRPr lang="en-US" sz="3500" u="sng" dirty="0"/>
          </a:p>
        </p:txBody>
      </p:sp>
      <p:sp>
        <p:nvSpPr>
          <p:cNvPr id="7" name="Rectangle 6"/>
          <p:cNvSpPr/>
          <p:nvPr/>
        </p:nvSpPr>
        <p:spPr>
          <a:xfrm>
            <a:off x="2977004" y="5671397"/>
            <a:ext cx="1107996" cy="369332"/>
          </a:xfrm>
          <a:prstGeom prst="rect">
            <a:avLst/>
          </a:prstGeom>
        </p:spPr>
        <p:txBody>
          <a:bodyPr wrap="none">
            <a:spAutoFit/>
          </a:bodyPr>
          <a:lstStyle/>
          <a:p>
            <a:r>
              <a:rPr lang="en-US" dirty="0">
                <a:solidFill>
                  <a:srgbClr val="000000"/>
                </a:solidFill>
                <a:latin typeface="Consolas" panose="020B0609020204030204" pitchFamily="49" charset="0"/>
              </a:rPr>
              <a:t>	</a:t>
            </a:r>
          </a:p>
        </p:txBody>
      </p:sp>
      <mc:AlternateContent xmlns:mc="http://schemas.openxmlformats.org/markup-compatibility/2006" xmlns:a14="http://schemas.microsoft.com/office/drawing/2010/main">
        <mc:Choice Requires="a14">
          <p:sp>
            <p:nvSpPr>
              <p:cNvPr id="3" name="Rectangle 2"/>
              <p:cNvSpPr/>
              <p:nvPr/>
            </p:nvSpPr>
            <p:spPr>
              <a:xfrm>
                <a:off x="838200" y="1546003"/>
                <a:ext cx="9633577" cy="4525341"/>
              </a:xfrm>
              <a:prstGeom prst="rect">
                <a:avLst/>
              </a:prstGeom>
            </p:spPr>
            <p:txBody>
              <a:bodyPr wrap="square">
                <a:spAutoFit/>
              </a:bodyPr>
              <a:lstStyle/>
              <a:p>
                <a:r>
                  <a:rPr lang="en-US" dirty="0">
                    <a:solidFill>
                      <a:srgbClr val="000000"/>
                    </a:solidFill>
                    <a:latin typeface="Arial" panose="020B0604020202020204" pitchFamily="34" charset="0"/>
                  </a:rPr>
                  <a:t>Given a training set: </a:t>
                </a:r>
                <a14:m>
                  <m:oMath xmlns:m="http://schemas.openxmlformats.org/officeDocument/2006/math">
                    <m:r>
                      <a:rPr lang="en-US" b="0" i="1" smtClean="0">
                        <a:solidFill>
                          <a:srgbClr val="000000"/>
                        </a:solidFill>
                        <a:latin typeface="Cambria Math" panose="02040503050406030204" pitchFamily="18" charset="0"/>
                      </a:rPr>
                      <m:t>𝐷</m:t>
                    </m:r>
                    <m:r>
                      <a:rPr lang="en-US" b="0" i="1" smtClean="0">
                        <a:solidFill>
                          <a:srgbClr val="000000"/>
                        </a:solidFill>
                        <a:latin typeface="Cambria Math" panose="02040503050406030204" pitchFamily="18" charset="0"/>
                      </a:rPr>
                      <m:t>=</m:t>
                    </m:r>
                    <m:sSubSup>
                      <m:sSubSupPr>
                        <m:ctrlPr>
                          <a:rPr lang="en-US" b="0" i="1" smtClean="0">
                            <a:solidFill>
                              <a:srgbClr val="000000"/>
                            </a:solidFill>
                            <a:latin typeface="Cambria Math" panose="02040503050406030204" pitchFamily="18" charset="0"/>
                          </a:rPr>
                        </m:ctrlPr>
                      </m:sSubSupPr>
                      <m:e>
                        <m:d>
                          <m:dPr>
                            <m:begChr m:val="{"/>
                            <m:endChr m:val="}"/>
                            <m:ctrlPr>
                              <a:rPr lang="en-US" b="0" i="1" smtClean="0">
                                <a:solidFill>
                                  <a:srgbClr val="000000"/>
                                </a:solidFill>
                                <a:latin typeface="Cambria Math" panose="02040503050406030204" pitchFamily="18" charset="0"/>
                              </a:rPr>
                            </m:ctrlPr>
                          </m:dPr>
                          <m:e>
                            <m:d>
                              <m:dPr>
                                <m:ctrlPr>
                                  <a:rPr lang="en-US" b="0" i="1" smtClean="0">
                                    <a:solidFill>
                                      <a:srgbClr val="000000"/>
                                    </a:solidFill>
                                    <a:latin typeface="Cambria Math" panose="02040503050406030204" pitchFamily="18" charset="0"/>
                                  </a:rPr>
                                </m:ctrlPr>
                              </m:dPr>
                              <m:e>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b="0" i="1" smtClean="0">
                                        <a:solidFill>
                                          <a:srgbClr val="000000"/>
                                        </a:solidFill>
                                        <a:latin typeface="Cambria Math" panose="02040503050406030204" pitchFamily="18" charset="0"/>
                                      </a:rPr>
                                      <m:t>𝑖</m:t>
                                    </m:r>
                                  </m:sub>
                                </m:sSub>
                              </m:e>
                            </m:d>
                            <m:r>
                              <a:rPr lang="en-US" b="0" i="1" smtClean="0">
                                <a:solidFill>
                                  <a:srgbClr val="000000"/>
                                </a:solidFill>
                                <a:latin typeface="Cambria Math" panose="02040503050406030204" pitchFamily="18" charset="0"/>
                              </a:rPr>
                              <m:t> |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i="1" smtClean="0">
                                <a:solidFill>
                                  <a:srgbClr val="000000"/>
                                </a:solidFill>
                                <a:latin typeface="Cambria Math" panose="02040503050406030204" pitchFamily="18" charset="0"/>
                                <a:ea typeface="Cambria Math" panose="02040503050406030204" pitchFamily="18" charset="0"/>
                              </a:rPr>
                              <m:t>∈</m:t>
                            </m:r>
                            <m:sSup>
                              <m:sSupPr>
                                <m:ctrlPr>
                                  <a:rPr lang="en-US" i="1" smtClean="0">
                                    <a:solidFill>
                                      <a:srgbClr val="000000"/>
                                    </a:solidFill>
                                    <a:latin typeface="Cambria Math" panose="02040503050406030204" pitchFamily="18" charset="0"/>
                                    <a:ea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𝑅</m:t>
                                </m:r>
                              </m:e>
                              <m:sup>
                                <m:r>
                                  <a:rPr lang="en-US" b="0" i="1" smtClean="0">
                                    <a:solidFill>
                                      <a:srgbClr val="000000"/>
                                    </a:solidFill>
                                    <a:latin typeface="Cambria Math" panose="02040503050406030204" pitchFamily="18" charset="0"/>
                                    <a:ea typeface="Cambria Math" panose="02040503050406030204" pitchFamily="18" charset="0"/>
                                  </a:rPr>
                                  <m:t>𝑛</m:t>
                                </m:r>
                              </m:sup>
                            </m:sSup>
                            <m:r>
                              <a:rPr lang="en-US" b="0" i="1" smtClean="0">
                                <a:solidFill>
                                  <a:srgbClr val="000000"/>
                                </a:solidFill>
                                <a:latin typeface="Cambria Math" panose="02040503050406030204" pitchFamily="18" charset="0"/>
                                <a:ea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{−1,1}</m:t>
                            </m:r>
                          </m:e>
                        </m:d>
                      </m:e>
                      <m:sub>
                        <m:r>
                          <a:rPr lang="en-US" b="0" i="1" smtClean="0">
                            <a:solidFill>
                              <a:srgbClr val="000000"/>
                            </a:solidFill>
                            <a:latin typeface="Cambria Math" panose="02040503050406030204" pitchFamily="18" charset="0"/>
                          </a:rPr>
                          <m:t>𝑖</m:t>
                        </m:r>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𝑚</m:t>
                        </m:r>
                      </m:sup>
                    </m:sSubSup>
                  </m:oMath>
                </a14:m>
                <a:r>
                  <a:rPr lang="en-US" dirty="0"/>
                  <a:t> and a set H of hypothesis functions</a:t>
                </a:r>
              </a:p>
              <a:p>
                <a:r>
                  <a:rPr lang="en-US" dirty="0"/>
                  <a:t>	</a:t>
                </a:r>
              </a:p>
              <a:p>
                <a:r>
                  <a:rPr lang="en-US" dirty="0"/>
                  <a:t>	Find </a:t>
                </a:r>
                <a14:m>
                  <m:oMath xmlns:m="http://schemas.openxmlformats.org/officeDocument/2006/math">
                    <m:r>
                      <m:rPr>
                        <m:sty m:val="p"/>
                      </m:rPr>
                      <a:rPr lang="en-US" b="0" i="0" smtClean="0">
                        <a:solidFill>
                          <a:srgbClr val="000000"/>
                        </a:solidFill>
                        <a:latin typeface="Cambria Math" panose="02040503050406030204" pitchFamily="18" charset="0"/>
                        <a:ea typeface="Cambria Math" panose="02040503050406030204" pitchFamily="18" charset="0"/>
                      </a:rPr>
                      <m:t>h</m:t>
                    </m:r>
                    <m:r>
                      <a:rPr lang="en-US" i="1">
                        <a:solidFill>
                          <a:srgbClr val="000000"/>
                        </a:solidFill>
                        <a:latin typeface="Cambria Math" panose="02040503050406030204" pitchFamily="18" charset="0"/>
                        <a:ea typeface="Cambria Math" panose="02040503050406030204" pitchFamily="18" charset="0"/>
                      </a:rPr>
                      <m:t>∈</m:t>
                    </m:r>
                  </m:oMath>
                </a14:m>
                <a:r>
                  <a:rPr lang="en-US" dirty="0"/>
                  <a:t> H such that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h</m:t>
                        </m:r>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r>
                      <a:rPr lang="en-US" b="0" i="1" smtClean="0">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oMath>
                </a14:m>
                <a:r>
                  <a:rPr lang="en-US" dirty="0"/>
                  <a:t> for every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m:t>
                        </m:r>
                      </m:sub>
                    </m:sSub>
                  </m:oMath>
                </a14:m>
                <a:endParaRPr lang="en-US" dirty="0"/>
              </a:p>
              <a:p>
                <a:r>
                  <a:rPr lang="en-US" dirty="0"/>
                  <a:t>	</a:t>
                </a:r>
              </a:p>
              <a:p>
                <a:r>
                  <a:rPr lang="en-US" dirty="0"/>
                  <a:t>	This is equivalent to </a:t>
                </a:r>
                <a14:m>
                  <m:oMath xmlns:m="http://schemas.openxmlformats.org/officeDocument/2006/math">
                    <m:r>
                      <a:rPr lang="en-US" i="1">
                        <a:latin typeface="Cambria Math" panose="02040503050406030204" pitchFamily="18" charset="0"/>
                      </a:rPr>
                      <m:t>𝑠𝑖𝑔𝑛</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𝑦</m:t>
                        </m:r>
                      </m:e>
                      <m:sub>
                        <m:r>
                          <a:rPr lang="en-US" i="1">
                            <a:solidFill>
                              <a:srgbClr val="000000"/>
                            </a:solidFill>
                            <a:latin typeface="Cambria Math" panose="02040503050406030204" pitchFamily="18" charset="0"/>
                          </a:rPr>
                          <m:t>𝑖</m:t>
                        </m:r>
                      </m:sub>
                    </m:sSub>
                  </m:oMath>
                </a14:m>
                <a:endParaRPr lang="en-US" dirty="0"/>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The PLA is a very simple algorithm, and can be summarized this way: </a:t>
                </a:r>
              </a:p>
              <a:p>
                <a:endParaRPr lang="en-US" dirty="0">
                  <a:solidFill>
                    <a:srgbClr val="000000"/>
                  </a:solidFill>
                  <a:latin typeface="Arial" panose="020B0604020202020204" pitchFamily="34" charset="0"/>
                </a:endParaRPr>
              </a:p>
              <a:p>
                <a:pPr marL="342900" indent="-342900">
                  <a:buAutoNum type="arabicPeriod"/>
                </a:pPr>
                <a:r>
                  <a:rPr lang="en-US" sz="1600" dirty="0">
                    <a:solidFill>
                      <a:srgbClr val="000000"/>
                    </a:solidFill>
                    <a:latin typeface="Arial" panose="020B0604020202020204" pitchFamily="34" charset="0"/>
                  </a:rPr>
                  <a:t>Start with a random hyperplane </a:t>
                </a:r>
                <a:r>
                  <a:rPr lang="en-US" sz="1600" dirty="0"/>
                  <a:t>(defined by a vector </a:t>
                </a:r>
                <a:r>
                  <a:rPr lang="en-US" sz="1600" i="1" dirty="0"/>
                  <a:t>w</a:t>
                </a:r>
                <a:r>
                  <a:rPr lang="en-US" sz="1600" dirty="0"/>
                  <a:t>)  </a:t>
                </a:r>
                <a:r>
                  <a:rPr lang="en-US" sz="1600" dirty="0">
                    <a:solidFill>
                      <a:srgbClr val="000000"/>
                    </a:solidFill>
                    <a:latin typeface="Arial" panose="020B0604020202020204" pitchFamily="34" charset="0"/>
                  </a:rPr>
                  <a:t>and use it to classify the data. </a:t>
                </a:r>
              </a:p>
              <a:p>
                <a:pPr marL="342900" indent="-342900">
                  <a:buAutoNum type="arabicPeriod"/>
                </a:pPr>
                <a:r>
                  <a:rPr lang="en-US" sz="1600" dirty="0">
                    <a:solidFill>
                      <a:srgbClr val="000000"/>
                    </a:solidFill>
                    <a:latin typeface="Arial" panose="020B0604020202020204" pitchFamily="34" charset="0"/>
                  </a:rPr>
                  <a:t>Pick a misclassified example and select another hyperplane by updating the value of </a:t>
                </a:r>
                <a:r>
                  <a:rPr lang="en-US" sz="1600" i="1" dirty="0">
                    <a:solidFill>
                      <a:srgbClr val="000000"/>
                    </a:solidFill>
                    <a:latin typeface="Arial" panose="020B0604020202020204" pitchFamily="34" charset="0"/>
                  </a:rPr>
                  <a:t>w</a:t>
                </a:r>
                <a:r>
                  <a:rPr lang="en-US" sz="1600" dirty="0">
                    <a:solidFill>
                      <a:srgbClr val="000000"/>
                    </a:solidFill>
                    <a:latin typeface="Arial" panose="020B0604020202020204" pitchFamily="34" charset="0"/>
                  </a:rPr>
                  <a:t>, hoping it will work better at classifying this example (this is called the </a:t>
                </a:r>
                <a:r>
                  <a:rPr lang="en-US" sz="1600" b="1" dirty="0">
                    <a:solidFill>
                      <a:srgbClr val="000000"/>
                    </a:solidFill>
                    <a:latin typeface="Arial" panose="020B0604020202020204" pitchFamily="34" charset="0"/>
                  </a:rPr>
                  <a:t>update rule</a:t>
                </a:r>
                <a:r>
                  <a:rPr lang="en-US" sz="1600" dirty="0">
                    <a:solidFill>
                      <a:srgbClr val="000000"/>
                    </a:solidFill>
                    <a:latin typeface="Arial" panose="020B0604020202020204" pitchFamily="34" charset="0"/>
                  </a:rPr>
                  <a:t>). </a:t>
                </a:r>
              </a:p>
              <a:p>
                <a:pPr marL="342900" indent="-342900">
                  <a:buAutoNum type="arabicPeriod"/>
                </a:pPr>
                <a:r>
                  <a:rPr lang="en-US" sz="1600" dirty="0">
                    <a:solidFill>
                      <a:srgbClr val="000000"/>
                    </a:solidFill>
                    <a:latin typeface="Arial" panose="020B0604020202020204" pitchFamily="34" charset="0"/>
                  </a:rPr>
                  <a:t>Classify the data with this new hyperplane. </a:t>
                </a:r>
              </a:p>
              <a:p>
                <a:pPr marL="342900" indent="-342900">
                  <a:buAutoNum type="arabicPeriod"/>
                </a:pPr>
                <a:r>
                  <a:rPr lang="en-US" sz="1600" dirty="0">
                    <a:solidFill>
                      <a:srgbClr val="000000"/>
                    </a:solidFill>
                    <a:latin typeface="Arial" panose="020B0604020202020204" pitchFamily="34" charset="0"/>
                  </a:rPr>
                  <a:t>Repeat steps 2 and 3 until there is no misclassified example. </a:t>
                </a:r>
              </a:p>
              <a:p>
                <a:endParaRPr lang="en-US" dirty="0">
                  <a:solidFill>
                    <a:srgbClr val="000000"/>
                  </a:solidFill>
                  <a:latin typeface="Arial" panose="020B0604020202020204" pitchFamily="34" charset="0"/>
                </a:endParaRPr>
              </a:p>
              <a:p>
                <a:pPr algn="ctr"/>
                <a:r>
                  <a:rPr lang="en-US" dirty="0">
                    <a:solidFill>
                      <a:srgbClr val="000000"/>
                    </a:solidFill>
                    <a:latin typeface="Consolas" panose="020B0609020204030204" pitchFamily="49" charset="0"/>
                  </a:rPr>
                  <a:t>w = w + x * </a:t>
                </a:r>
                <a:r>
                  <a:rPr lang="en-US" dirty="0" err="1">
                    <a:solidFill>
                      <a:srgbClr val="000000"/>
                    </a:solidFill>
                    <a:latin typeface="Consolas" panose="020B0609020204030204" pitchFamily="49" charset="0"/>
                  </a:rPr>
                  <a:t>expected_y</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 update rule</a:t>
                </a:r>
                <a:endParaRPr lang="en-US" dirty="0">
                  <a:solidFill>
                    <a:srgbClr val="000000"/>
                  </a:solidFill>
                  <a:latin typeface="Arial" panose="020B0604020202020204" pitchFamily="34" charset="0"/>
                </a:endParaRPr>
              </a:p>
              <a:p>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838200" y="1546003"/>
                <a:ext cx="9633577" cy="4525341"/>
              </a:xfrm>
              <a:prstGeom prst="rect">
                <a:avLst/>
              </a:prstGeom>
              <a:blipFill>
                <a:blip r:embed="rId2"/>
                <a:stretch>
                  <a:fillRect l="-570" t="-809"/>
                </a:stretch>
              </a:blipFill>
            </p:spPr>
            <p:txBody>
              <a:bodyPr/>
              <a:lstStyle/>
              <a:p>
                <a:r>
                  <a:rPr lang="en-US">
                    <a:noFill/>
                  </a:rPr>
                  <a:t> </a:t>
                </a:r>
              </a:p>
            </p:txBody>
          </p:sp>
        </mc:Fallback>
      </mc:AlternateContent>
    </p:spTree>
    <p:extLst>
      <p:ext uri="{BB962C8B-B14F-4D97-AF65-F5344CB8AC3E}">
        <p14:creationId xmlns:p14="http://schemas.microsoft.com/office/powerpoint/2010/main" val="1915260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8252</TotalTime>
  <Words>3098</Words>
  <Application>Microsoft Office PowerPoint</Application>
  <PresentationFormat>Widescreen</PresentationFormat>
  <Paragraphs>278</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-apple-system</vt:lpstr>
      <vt:lpstr>Arial</vt:lpstr>
      <vt:lpstr>Calibri</vt:lpstr>
      <vt:lpstr>Calibri Light</vt:lpstr>
      <vt:lpstr>Cambria Math</vt:lpstr>
      <vt:lpstr>Consolas</vt:lpstr>
      <vt:lpstr>Open Sans</vt:lpstr>
      <vt:lpstr>Office Theme</vt:lpstr>
      <vt:lpstr>Equation</vt:lpstr>
      <vt:lpstr>Support Vector Machines</vt:lpstr>
      <vt:lpstr>Prerequisites: Vectors</vt:lpstr>
      <vt:lpstr>Direction of vector</vt:lpstr>
      <vt:lpstr>Dot product or scalar product</vt:lpstr>
      <vt:lpstr>Linearly separable data </vt:lpstr>
      <vt:lpstr>Example: non-linearly separable data </vt:lpstr>
      <vt:lpstr>Hyperplanes </vt:lpstr>
      <vt:lpstr>Classifying data with a hyperplane </vt:lpstr>
      <vt:lpstr>The Perceptron learning algorithm </vt:lpstr>
      <vt:lpstr>Understanding the update rule</vt:lpstr>
      <vt:lpstr>Convergence of the algorithm</vt:lpstr>
      <vt:lpstr>Understanding the limitations of the PLA </vt:lpstr>
      <vt:lpstr>PowerPoint Presentation</vt:lpstr>
      <vt:lpstr>SVMs search for the optimal hyperplane</vt:lpstr>
      <vt:lpstr>How can we compare two hyperplanes? </vt:lpstr>
      <vt:lpstr>PowerPoint Presentation</vt:lpstr>
      <vt:lpstr>Does the hyperplane correctly classify the data? </vt:lpstr>
      <vt:lpstr>Scale invariance </vt:lpstr>
      <vt:lpstr>PowerPoint Presentation</vt:lpstr>
      <vt:lpstr>Finding the optimal hyperplane  </vt:lpstr>
      <vt:lpstr>The SVMs optimization problem </vt:lpstr>
      <vt:lpstr>The SVMs optimization problem </vt:lpstr>
      <vt:lpstr>Solving the Optimization Problem </vt:lpstr>
      <vt:lpstr>The SVM Lagrangian problem </vt:lpstr>
      <vt:lpstr>The Wolfe dual problem</vt:lpstr>
      <vt:lpstr>PowerPoint Presentation</vt:lpstr>
      <vt:lpstr>Wolfe dual problem</vt:lpstr>
      <vt:lpstr>Hypothesis function</vt:lpstr>
      <vt:lpstr>Reading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Vector Machines</dc:title>
  <dc:creator>samir rustamov</dc:creator>
  <cp:lastModifiedBy>Alexandre KOWALCZYK</cp:lastModifiedBy>
  <cp:revision>161</cp:revision>
  <dcterms:created xsi:type="dcterms:W3CDTF">2019-02-28T06:38:44Z</dcterms:created>
  <dcterms:modified xsi:type="dcterms:W3CDTF">2020-07-30T10:29:42Z</dcterms:modified>
</cp:coreProperties>
</file>