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2" r:id="rId14"/>
    <p:sldId id="273" r:id="rId15"/>
    <p:sldId id="274" r:id="rId16"/>
    <p:sldId id="275" r:id="rId17"/>
    <p:sldId id="276" r:id="rId18"/>
    <p:sldId id="277" r:id="rId19"/>
    <p:sldId id="284" r:id="rId20"/>
    <p:sldId id="280" r:id="rId21"/>
    <p:sldId id="281" r:id="rId22"/>
    <p:sldId id="282"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6" d="100"/>
          <a:sy n="96" d="100"/>
        </p:scale>
        <p:origin x="61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27909E-2E91-4C6B-BE44-CCB9217CEBF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233290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7909E-2E91-4C6B-BE44-CCB9217CEBF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29869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7909E-2E91-4C6B-BE44-CCB9217CEBF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8463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27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7909E-2E91-4C6B-BE44-CCB9217CEBF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226895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27909E-2E91-4C6B-BE44-CCB9217CEBF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287307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27909E-2E91-4C6B-BE44-CCB9217CEBF9}"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317664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27909E-2E91-4C6B-BE44-CCB9217CEBF9}"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376935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27909E-2E91-4C6B-BE44-CCB9217CEBF9}"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162415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7909E-2E91-4C6B-BE44-CCB9217CEBF9}"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305167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27909E-2E91-4C6B-BE44-CCB9217CEBF9}"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247690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27909E-2E91-4C6B-BE44-CCB9217CEBF9}"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C8ABB-8175-484E-96F0-4C5E23435C25}" type="slidenum">
              <a:rPr lang="en-US" smtClean="0"/>
              <a:t>‹#›</a:t>
            </a:fld>
            <a:endParaRPr lang="en-US"/>
          </a:p>
        </p:txBody>
      </p:sp>
    </p:spTree>
    <p:extLst>
      <p:ext uri="{BB962C8B-B14F-4D97-AF65-F5344CB8AC3E}">
        <p14:creationId xmlns:p14="http://schemas.microsoft.com/office/powerpoint/2010/main" val="4038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7909E-2E91-4C6B-BE44-CCB9217CEBF9}" type="datetimeFigureOut">
              <a:rPr lang="en-US" smtClean="0"/>
              <a:t>7/30/2020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C8ABB-8175-484E-96F0-4C5E23435C25}" type="slidenum">
              <a:rPr lang="en-US" smtClean="0"/>
              <a:t>‹#›</a:t>
            </a:fld>
            <a:endParaRPr lang="en-US"/>
          </a:p>
        </p:txBody>
      </p:sp>
    </p:spTree>
    <p:extLst>
      <p:ext uri="{BB962C8B-B14F-4D97-AF65-F5344CB8AC3E}">
        <p14:creationId xmlns:p14="http://schemas.microsoft.com/office/powerpoint/2010/main" val="221098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ackerearth.com/blog/developers/simple-tutorial-svm-parameter-tuning-python-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scikit-learn.org/stable/auto_examples/svm/plot_rbf_parameters.html" TargetMode="External"/><Relationship Id="rId3" Type="http://schemas.openxmlformats.org/officeDocument/2006/relationships/image" Target="../media/image22.png"/><Relationship Id="rId7" Type="http://schemas.openxmlformats.org/officeDocument/2006/relationships/image" Target="../media/image18.emf"/><Relationship Id="rId2" Type="http://schemas.openxmlformats.org/officeDocument/2006/relationships/hyperlink" Target="http://pages.cs.wisc.edu/~matthewb/pages/notes/pdf/svms/RBFKernel.pdf" TargetMode="Externa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3liCbRZPrZA" TargetMode="External"/><Relationship Id="rId4" Type="http://schemas.openxmlformats.org/officeDocument/2006/relationships/hyperlink" Target="http://crsouza.com/2010/03/17/kernel-functions-for-machine-learning-applic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jermmy.xyz/images/2017-12-23/support_vector_machines_succinctly.pdf" TargetMode="External"/><Relationship Id="rId1" Type="http://schemas.openxmlformats.org/officeDocument/2006/relationships/slideLayout" Target="../slideLayouts/slideLayout2.xml"/><Relationship Id="rId4" Type="http://schemas.openxmlformats.org/officeDocument/2006/relationships/hyperlink" Target="https://www.syncfusion.com/ebooks/support_vector_machines_succinctl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owardsdatascience.com/what-is-a-positive-definite-matrix-181e24085ab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9163"/>
            <a:ext cx="9144000" cy="846137"/>
          </a:xfrm>
        </p:spPr>
        <p:txBody>
          <a:bodyPr>
            <a:normAutofit fontScale="90000"/>
          </a:bodyPr>
          <a:lstStyle/>
          <a:p>
            <a:r>
              <a:rPr lang="en-US" dirty="0"/>
              <a:t>Soft Margin SVM</a:t>
            </a:r>
          </a:p>
        </p:txBody>
      </p:sp>
      <p:pic>
        <p:nvPicPr>
          <p:cNvPr id="1028" name="Picture 4" descr="kernel trick S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298700"/>
            <a:ext cx="7981950" cy="318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6374" y="5480050"/>
            <a:ext cx="5673725" cy="246221"/>
          </a:xfrm>
          <a:prstGeom prst="rect">
            <a:avLst/>
          </a:prstGeom>
        </p:spPr>
        <p:txBody>
          <a:bodyPr wrap="square">
            <a:spAutoFit/>
          </a:bodyPr>
          <a:lstStyle/>
          <a:p>
            <a:r>
              <a:rPr lang="en-US" sz="1000" dirty="0">
                <a:hlinkClick r:id="rId3"/>
              </a:rPr>
              <a:t>https://www.hackerearth.com/blog/developers/simple-tutorial-svm-parameter-tuning-python-r</a:t>
            </a:r>
            <a:endParaRPr lang="en-US" sz="1000" dirty="0"/>
          </a:p>
        </p:txBody>
      </p:sp>
      <p:sp>
        <p:nvSpPr>
          <p:cNvPr id="3" name="Rectangle 2"/>
          <p:cNvSpPr/>
          <p:nvPr/>
        </p:nvSpPr>
        <p:spPr>
          <a:xfrm>
            <a:off x="8779353" y="6152634"/>
            <a:ext cx="2009717" cy="369332"/>
          </a:xfrm>
          <a:prstGeom prst="rect">
            <a:avLst/>
          </a:prstGeom>
        </p:spPr>
        <p:txBody>
          <a:bodyPr wrap="none">
            <a:spAutoFit/>
          </a:bodyPr>
          <a:lstStyle/>
          <a:p>
            <a:r>
              <a:rPr lang="en-US" dirty="0"/>
              <a:t>Dr. Samir Rustamov</a:t>
            </a:r>
          </a:p>
        </p:txBody>
      </p:sp>
    </p:spTree>
    <p:extLst>
      <p:ext uri="{BB962C8B-B14F-4D97-AF65-F5344CB8AC3E}">
        <p14:creationId xmlns:p14="http://schemas.microsoft.com/office/powerpoint/2010/main" val="379692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675"/>
          </a:xfrm>
        </p:spPr>
        <p:txBody>
          <a:bodyPr>
            <a:normAutofit/>
          </a:bodyPr>
          <a:lstStyle/>
          <a:p>
            <a:r>
              <a:rPr lang="en-US" sz="3000" b="1" dirty="0"/>
              <a:t>Kernel types </a:t>
            </a:r>
            <a:endParaRPr lang="en-US" sz="3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28700"/>
                <a:ext cx="10515600" cy="5148263"/>
              </a:xfrm>
            </p:spPr>
            <p:txBody>
              <a:bodyPr/>
              <a:lstStyle/>
              <a:p>
                <a:r>
                  <a:rPr lang="en-US" sz="2200" b="1" dirty="0"/>
                  <a:t>Linear kernel:          </a:t>
                </a:r>
                <a14:m>
                  <m:oMath xmlns:m="http://schemas.openxmlformats.org/officeDocument/2006/math">
                    <m:r>
                      <a:rPr lang="en-US" sz="2200" i="1">
                        <a:latin typeface="Cambria Math" panose="02040503050406030204" pitchFamily="18" charset="0"/>
                      </a:rPr>
                      <m:t>𝐾</m:t>
                    </m:r>
                    <m:d>
                      <m:dPr>
                        <m:ctrlPr>
                          <a:rPr lang="en-US" sz="2200" i="1">
                            <a:latin typeface="Cambria Math" panose="02040503050406030204" pitchFamily="18" charset="0"/>
                          </a:rPr>
                        </m:ctrlPr>
                      </m:dPr>
                      <m:e>
                        <m:r>
                          <a:rPr lang="en-US" sz="2200" i="1">
                            <a:latin typeface="Cambria Math" panose="02040503050406030204" pitchFamily="18" charset="0"/>
                          </a:rPr>
                          <m:t>𝑥</m:t>
                        </m:r>
                        <m:r>
                          <a:rPr lang="en-US" sz="2200" i="1">
                            <a:latin typeface="Cambria Math" panose="02040503050406030204" pitchFamily="18" charset="0"/>
                          </a:rPr>
                          <m:t>, </m:t>
                        </m:r>
                        <m:sSup>
                          <m:sSupPr>
                            <m:ctrlPr>
                              <a:rPr lang="en-US" sz="2200" i="1">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m:t>
                            </m:r>
                          </m:sup>
                        </m:sSup>
                      </m:e>
                    </m:d>
                  </m:oMath>
                </a14:m>
                <a:r>
                  <a:rPr lang="en-US" sz="2200" b="1" dirty="0"/>
                  <a:t>=</a:t>
                </a:r>
                <a14:m>
                  <m:oMath xmlns:m="http://schemas.openxmlformats.org/officeDocument/2006/math">
                    <m:r>
                      <a:rPr lang="en-US" sz="2200" i="1" smtClean="0">
                        <a:latin typeface="Cambria Math" panose="02040503050406030204" pitchFamily="18" charset="0"/>
                      </a:rPr>
                      <m:t>𝑥</m:t>
                    </m:r>
                    <m:r>
                      <a:rPr lang="en-US" sz="2200" i="1" smtClean="0">
                        <a:latin typeface="Cambria Math" panose="02040503050406030204" pitchFamily="18" charset="0"/>
                        <a:ea typeface="Cambria Math" panose="02040503050406030204" pitchFamily="18" charset="0"/>
                      </a:rPr>
                      <m:t>∙</m:t>
                    </m:r>
                    <m:sSup>
                      <m:sSupPr>
                        <m:ctrlPr>
                          <a:rPr lang="en-US" sz="2200" i="1" smtClean="0">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m:t>
                        </m:r>
                      </m:sup>
                    </m:sSup>
                  </m:oMath>
                </a14:m>
                <a:endParaRPr lang="en-US" sz="2200" b="1" dirty="0"/>
              </a:p>
              <a:p>
                <a:pPr marL="0" indent="0">
                  <a:buNone/>
                </a:pPr>
                <a:r>
                  <a:rPr lang="en-US" sz="2000" dirty="0"/>
                  <a:t>    Linear kernel works well for text classification. </a:t>
                </a:r>
              </a:p>
              <a:p>
                <a:r>
                  <a:rPr lang="en-US" sz="2200" b="1" dirty="0"/>
                  <a:t>Polynomial kernel:   </a:t>
                </a:r>
                <a14:m>
                  <m:oMath xmlns:m="http://schemas.openxmlformats.org/officeDocument/2006/math">
                    <m:r>
                      <a:rPr lang="en-US" sz="2200" i="1" smtClean="0">
                        <a:latin typeface="Cambria Math" panose="02040503050406030204" pitchFamily="18" charset="0"/>
                      </a:rPr>
                      <m:t>𝐾</m:t>
                    </m:r>
                    <m:d>
                      <m:dPr>
                        <m:ctrlPr>
                          <a:rPr lang="en-US" sz="2200" i="1">
                            <a:latin typeface="Cambria Math" panose="02040503050406030204" pitchFamily="18" charset="0"/>
                          </a:rPr>
                        </m:ctrlPr>
                      </m:dPr>
                      <m:e>
                        <m:r>
                          <a:rPr lang="en-US" sz="2200" i="1">
                            <a:latin typeface="Cambria Math" panose="02040503050406030204" pitchFamily="18" charset="0"/>
                          </a:rPr>
                          <m:t>𝑥</m:t>
                        </m:r>
                        <m:r>
                          <a:rPr lang="en-US" sz="2200" i="1">
                            <a:latin typeface="Cambria Math" panose="02040503050406030204" pitchFamily="18" charset="0"/>
                          </a:rPr>
                          <m:t>, </m:t>
                        </m:r>
                        <m:sSup>
                          <m:sSupPr>
                            <m:ctrlPr>
                              <a:rPr lang="en-US" sz="2200" i="1">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m:t>
                            </m:r>
                          </m:sup>
                        </m:sSup>
                      </m:e>
                    </m:d>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i="1" smtClean="0">
                                <a:latin typeface="Cambria Math" panose="02040503050406030204" pitchFamily="18" charset="0"/>
                              </a:rPr>
                              <m:t>𝑥</m:t>
                            </m:r>
                            <m:r>
                              <a:rPr lang="en-US" sz="2200" i="1" smtClean="0">
                                <a:latin typeface="Cambria Math" panose="02040503050406030204" pitchFamily="18" charset="0"/>
                                <a:ea typeface="Cambria Math" panose="02040503050406030204" pitchFamily="18" charset="0"/>
                              </a:rPr>
                              <m:t>∙</m:t>
                            </m:r>
                            <m:sSup>
                              <m:sSupPr>
                                <m:ctrlPr>
                                  <a:rPr lang="en-US" sz="2200" i="1" smtClean="0">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m:t>
                                </m:r>
                              </m:sup>
                            </m:sSup>
                            <m:r>
                              <a:rPr lang="en-US" sz="2200" b="0" i="1" smtClean="0">
                                <a:latin typeface="Cambria Math" panose="02040503050406030204" pitchFamily="18" charset="0"/>
                              </a:rPr>
                              <m:t>+</m:t>
                            </m:r>
                            <m:r>
                              <a:rPr lang="en-US" sz="2200" b="0" i="1" smtClean="0">
                                <a:latin typeface="Cambria Math" panose="02040503050406030204" pitchFamily="18" charset="0"/>
                              </a:rPr>
                              <m:t>𝑐</m:t>
                            </m:r>
                          </m:e>
                        </m:d>
                      </m:e>
                      <m:sup>
                        <m:r>
                          <a:rPr lang="en-US" sz="2200" b="0" i="1" smtClean="0">
                            <a:latin typeface="Cambria Math" panose="02040503050406030204" pitchFamily="18" charset="0"/>
                          </a:rPr>
                          <m:t>𝑑</m:t>
                        </m:r>
                      </m:sup>
                    </m:sSup>
                  </m:oMath>
                </a14:m>
                <a:endParaRPr lang="en-US" sz="2200" dirty="0"/>
              </a:p>
              <a:p>
                <a:pPr marL="0" indent="0">
                  <a:buNone/>
                </a:pPr>
                <a:r>
                  <a:rPr lang="en-US" sz="2000" dirty="0"/>
                  <a:t>    It has two parameters: c, which represents a constant term, and d, which represents the degree of the kernel. </a:t>
                </a:r>
                <a:r>
                  <a:rPr lang="en-US" sz="2000" dirty="0">
                    <a:solidFill>
                      <a:srgbClr val="000000"/>
                    </a:solidFill>
                  </a:rPr>
                  <a:t>A polynomial kernel with a degree of 1 and no constant is simply the linear kernel. </a:t>
                </a:r>
                <a:r>
                  <a:rPr lang="en-US" sz="2000" b="1" i="1" dirty="0"/>
                  <a:t>Using a high-degree polynomial kernel will often lead to overfitting. </a:t>
                </a:r>
                <a:endParaRPr lang="en-US" sz="2000" dirty="0"/>
              </a:p>
              <a:p>
                <a:pPr marL="0" indent="0">
                  <a:buNone/>
                </a:pPr>
                <a:endParaRPr lang="en-US" sz="1800"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28700"/>
                <a:ext cx="10515600" cy="5148263"/>
              </a:xfrm>
              <a:blipFill>
                <a:blip r:embed="rId2"/>
                <a:stretch>
                  <a:fillRect l="-696" t="-1422"/>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4806213" y="3225800"/>
            <a:ext cx="2870890" cy="2769140"/>
          </a:xfrm>
          <a:prstGeom prst="rect">
            <a:avLst/>
          </a:prstGeom>
        </p:spPr>
      </p:pic>
      <p:sp>
        <p:nvSpPr>
          <p:cNvPr id="7" name="Rectangle 6"/>
          <p:cNvSpPr/>
          <p:nvPr/>
        </p:nvSpPr>
        <p:spPr>
          <a:xfrm>
            <a:off x="4666512" y="5994940"/>
            <a:ext cx="3791688" cy="646331"/>
          </a:xfrm>
          <a:prstGeom prst="rect">
            <a:avLst/>
          </a:prstGeom>
        </p:spPr>
        <p:txBody>
          <a:bodyPr wrap="square">
            <a:spAutoFit/>
          </a:bodyPr>
          <a:lstStyle/>
          <a:p>
            <a:r>
              <a:rPr lang="en-US" dirty="0">
                <a:solidFill>
                  <a:srgbClr val="000000"/>
                </a:solidFill>
              </a:rPr>
              <a:t>A SVM using a polynomial kernel is able to separate the data (degree=2) </a:t>
            </a:r>
            <a:endParaRPr lang="en-US" dirty="0"/>
          </a:p>
        </p:txBody>
      </p:sp>
      <p:pic>
        <p:nvPicPr>
          <p:cNvPr id="8" name="Picture 7"/>
          <p:cNvPicPr>
            <a:picLocks noChangeAspect="1"/>
          </p:cNvPicPr>
          <p:nvPr/>
        </p:nvPicPr>
        <p:blipFill>
          <a:blip r:embed="rId4"/>
          <a:stretch>
            <a:fillRect/>
          </a:stretch>
        </p:blipFill>
        <p:spPr>
          <a:xfrm>
            <a:off x="961247" y="3225800"/>
            <a:ext cx="3010718" cy="2850000"/>
          </a:xfrm>
          <a:prstGeom prst="rect">
            <a:avLst/>
          </a:prstGeom>
        </p:spPr>
      </p:pic>
      <p:sp>
        <p:nvSpPr>
          <p:cNvPr id="9" name="Rectangle 8"/>
          <p:cNvSpPr/>
          <p:nvPr/>
        </p:nvSpPr>
        <p:spPr>
          <a:xfrm>
            <a:off x="743513" y="6075800"/>
            <a:ext cx="3877985" cy="369332"/>
          </a:xfrm>
          <a:prstGeom prst="rect">
            <a:avLst/>
          </a:prstGeom>
        </p:spPr>
        <p:txBody>
          <a:bodyPr wrap="none">
            <a:spAutoFit/>
          </a:bodyPr>
          <a:lstStyle/>
          <a:p>
            <a:r>
              <a:rPr lang="en-US" dirty="0">
                <a:solidFill>
                  <a:srgbClr val="000000"/>
                </a:solidFill>
              </a:rPr>
              <a:t>A polynomial kernel with degree = 1 	</a:t>
            </a:r>
          </a:p>
        </p:txBody>
      </p:sp>
      <p:pic>
        <p:nvPicPr>
          <p:cNvPr id="10" name="Picture 9"/>
          <p:cNvPicPr>
            <a:picLocks noChangeAspect="1"/>
          </p:cNvPicPr>
          <p:nvPr/>
        </p:nvPicPr>
        <p:blipFill>
          <a:blip r:embed="rId5"/>
          <a:stretch>
            <a:fillRect/>
          </a:stretch>
        </p:blipFill>
        <p:spPr>
          <a:xfrm>
            <a:off x="8726198" y="3160600"/>
            <a:ext cx="2974876" cy="2965782"/>
          </a:xfrm>
          <a:prstGeom prst="rect">
            <a:avLst/>
          </a:prstGeom>
        </p:spPr>
      </p:pic>
      <p:sp>
        <p:nvSpPr>
          <p:cNvPr id="11" name="Rectangle 10"/>
          <p:cNvSpPr/>
          <p:nvPr/>
        </p:nvSpPr>
        <p:spPr>
          <a:xfrm>
            <a:off x="8511351" y="6126382"/>
            <a:ext cx="3877985" cy="369332"/>
          </a:xfrm>
          <a:prstGeom prst="rect">
            <a:avLst/>
          </a:prstGeom>
        </p:spPr>
        <p:txBody>
          <a:bodyPr wrap="none">
            <a:spAutoFit/>
          </a:bodyPr>
          <a:lstStyle/>
          <a:p>
            <a:r>
              <a:rPr lang="en-US" dirty="0">
                <a:solidFill>
                  <a:srgbClr val="000000"/>
                </a:solidFill>
              </a:rPr>
              <a:t>A polynomial kernel with degree = 6 	</a:t>
            </a:r>
          </a:p>
        </p:txBody>
      </p:sp>
    </p:spTree>
    <p:extLst>
      <p:ext uri="{BB962C8B-B14F-4D97-AF65-F5344CB8AC3E}">
        <p14:creationId xmlns:p14="http://schemas.microsoft.com/office/powerpoint/2010/main" val="209754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Example:</a:t>
            </a:r>
            <a:r>
              <a:rPr lang="en-US" dirty="0" err="1">
                <a:solidFill>
                  <a:srgbClr val="000000"/>
                </a:solidFill>
              </a:rPr>
              <a:t>A</a:t>
            </a:r>
            <a:r>
              <a:rPr lang="en-US" dirty="0">
                <a:solidFill>
                  <a:srgbClr val="000000"/>
                </a:solidFill>
              </a:rPr>
              <a:t> polynomial kernel is not able to separate the data (degree=3, C=100) </a:t>
            </a:r>
            <a:endParaRPr lang="en-US" dirty="0"/>
          </a:p>
        </p:txBody>
      </p:sp>
      <p:pic>
        <p:nvPicPr>
          <p:cNvPr id="4" name="Picture 3"/>
          <p:cNvPicPr>
            <a:picLocks noChangeAspect="1"/>
          </p:cNvPicPr>
          <p:nvPr/>
        </p:nvPicPr>
        <p:blipFill>
          <a:blip r:embed="rId2"/>
          <a:stretch>
            <a:fillRect/>
          </a:stretch>
        </p:blipFill>
        <p:spPr>
          <a:xfrm>
            <a:off x="1066800" y="2655888"/>
            <a:ext cx="3333295" cy="3206250"/>
          </a:xfrm>
          <a:prstGeom prst="rect">
            <a:avLst/>
          </a:prstGeom>
        </p:spPr>
      </p:pic>
      <p:pic>
        <p:nvPicPr>
          <p:cNvPr id="5" name="Picture 4"/>
          <p:cNvPicPr>
            <a:picLocks noChangeAspect="1"/>
          </p:cNvPicPr>
          <p:nvPr/>
        </p:nvPicPr>
        <p:blipFill>
          <a:blip r:embed="rId3"/>
          <a:stretch>
            <a:fillRect/>
          </a:stretch>
        </p:blipFill>
        <p:spPr>
          <a:xfrm>
            <a:off x="6096000" y="2359172"/>
            <a:ext cx="3476662" cy="3393282"/>
          </a:xfrm>
          <a:prstGeom prst="rect">
            <a:avLst/>
          </a:prstGeom>
        </p:spPr>
      </p:pic>
    </p:spTree>
    <p:extLst>
      <p:ext uri="{BB962C8B-B14F-4D97-AF65-F5344CB8AC3E}">
        <p14:creationId xmlns:p14="http://schemas.microsoft.com/office/powerpoint/2010/main" val="147064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61"/>
            <a:ext cx="10515600" cy="612775"/>
          </a:xfrm>
        </p:spPr>
        <p:txBody>
          <a:bodyPr>
            <a:normAutofit/>
          </a:bodyPr>
          <a:lstStyle/>
          <a:p>
            <a:r>
              <a:rPr lang="en-US" sz="3000" b="1" dirty="0"/>
              <a:t>RBF or Gaussian kernel </a:t>
            </a:r>
            <a:endParaRPr lang="en-US" sz="3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16668"/>
                <a:ext cx="10515600" cy="5460296"/>
              </a:xfrm>
            </p:spPr>
            <p:txBody>
              <a:bodyPr>
                <a:normAutofit/>
              </a:bodyPr>
              <a:lstStyle/>
              <a:p>
                <a:r>
                  <a:rPr lang="en-US" sz="2000" dirty="0"/>
                  <a:t>The Radial basis function kernel (RBF) or Gaussian kernel is defined as</a:t>
                </a:r>
              </a:p>
              <a:p>
                <a:pPr marL="0" indent="0" algn="ctr">
                  <a:buNone/>
                </a:pPr>
                <a14:m>
                  <m:oMath xmlns:m="http://schemas.openxmlformats.org/officeDocument/2006/math">
                    <m:r>
                      <a:rPr lang="en-US" sz="2000" i="1" smtClean="0">
                        <a:latin typeface="Cambria Math" panose="02040503050406030204" pitchFamily="18" charset="0"/>
                      </a:rPr>
                      <m:t>𝐾</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az-Latn-AZ" sz="2000" b="0" i="1" smtClean="0">
                        <a:latin typeface="Cambria Math" panose="02040503050406030204" pitchFamily="18" charset="0"/>
                      </a:rPr>
                      <m:t>=</m:t>
                    </m:r>
                    <m:func>
                      <m:funcPr>
                        <m:ctrlPr>
                          <a:rPr lang="az-Latn-AZ" sz="2000" b="0" i="1" smtClean="0">
                            <a:latin typeface="Cambria Math" panose="02040503050406030204" pitchFamily="18" charset="0"/>
                          </a:rPr>
                        </m:ctrlPr>
                      </m:funcPr>
                      <m:fName>
                        <m:r>
                          <m:rPr>
                            <m:sty m:val="p"/>
                          </m:rPr>
                          <a:rPr lang="az-Latn-AZ" sz="2000" b="0" i="0" smtClean="0">
                            <a:latin typeface="Cambria Math" panose="02040503050406030204" pitchFamily="18" charset="0"/>
                          </a:rPr>
                          <m:t>exp</m:t>
                        </m:r>
                      </m:fName>
                      <m:e>
                        <m:d>
                          <m:dPr>
                            <m:ctrlPr>
                              <a:rPr lang="az-Latn-AZ" sz="2000" b="0" i="1" smtClean="0">
                                <a:latin typeface="Cambria Math" panose="02040503050406030204" pitchFamily="18" charset="0"/>
                              </a:rPr>
                            </m:ctrlPr>
                          </m:dPr>
                          <m:e>
                            <m:r>
                              <a:rPr lang="az-Latn-AZ" sz="2000" b="0" i="1" smtClean="0">
                                <a:latin typeface="Cambria Math" panose="02040503050406030204" pitchFamily="18" charset="0"/>
                              </a:rPr>
                              <m:t>−</m:t>
                            </m:r>
                            <m:r>
                              <a:rPr lang="az-Latn-AZ" sz="2000" b="0" i="1" smtClean="0">
                                <a:latin typeface="Cambria Math" panose="02040503050406030204" pitchFamily="18" charset="0"/>
                                <a:ea typeface="Cambria Math" panose="02040503050406030204" pitchFamily="18" charset="0"/>
                              </a:rPr>
                              <m:t>𝛾</m:t>
                            </m:r>
                            <m:sSup>
                              <m:sSupPr>
                                <m:ctrlPr>
                                  <a:rPr lang="az-Latn-AZ" sz="2000" b="0" i="1" smtClean="0">
                                    <a:latin typeface="Cambria Math" panose="02040503050406030204" pitchFamily="18" charset="0"/>
                                    <a:ea typeface="Cambria Math" panose="02040503050406030204" pitchFamily="18" charset="0"/>
                                  </a:rPr>
                                </m:ctrlPr>
                              </m:sSupPr>
                              <m:e>
                                <m:d>
                                  <m:dPr>
                                    <m:begChr m:val="‖"/>
                                    <m:endChr m:val="‖"/>
                                    <m:ctrlPr>
                                      <a:rPr lang="az-Latn-AZ" sz="2000" b="0" i="1" smtClean="0">
                                        <a:latin typeface="Cambria Math" panose="02040503050406030204" pitchFamily="18" charset="0"/>
                                        <a:ea typeface="Cambria Math" panose="02040503050406030204" pitchFamily="18" charset="0"/>
                                      </a:rPr>
                                    </m:ctrlPr>
                                  </m:dPr>
                                  <m:e>
                                    <m:r>
                                      <a:rPr lang="az-Latn-AZ" sz="2000" b="0" i="1" smtClean="0">
                                        <a:latin typeface="Cambria Math" panose="02040503050406030204" pitchFamily="18" charset="0"/>
                                        <a:ea typeface="Cambria Math" panose="02040503050406030204" pitchFamily="18" charset="0"/>
                                      </a:rPr>
                                      <m:t>𝑥</m:t>
                                    </m:r>
                                    <m:r>
                                      <a:rPr lang="az-Latn-AZ" sz="2000" b="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e>
                              <m:sup>
                                <m:r>
                                  <a:rPr lang="az-Latn-AZ" sz="2000" b="0" i="1" smtClean="0">
                                    <a:latin typeface="Cambria Math" panose="02040503050406030204" pitchFamily="18" charset="0"/>
                                    <a:ea typeface="Cambria Math" panose="02040503050406030204" pitchFamily="18" charset="0"/>
                                  </a:rPr>
                                  <m:t>2</m:t>
                                </m:r>
                              </m:sup>
                            </m:sSup>
                          </m:e>
                        </m:d>
                      </m:e>
                    </m:func>
                  </m:oMath>
                </a14:m>
                <a:r>
                  <a:rPr lang="az-Latn-AZ" sz="2000" dirty="0"/>
                  <a:t> or </a:t>
                </a:r>
                <a14:m>
                  <m:oMath xmlns:m="http://schemas.openxmlformats.org/officeDocument/2006/math">
                    <m:r>
                      <a:rPr lang="en-US" sz="2000" i="1" smtClean="0">
                        <a:latin typeface="Cambria Math" panose="02040503050406030204" pitchFamily="18" charset="0"/>
                      </a:rPr>
                      <m:t>𝐾</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az-Latn-AZ" sz="2000" b="0" i="1" smtClean="0">
                        <a:latin typeface="Cambria Math" panose="02040503050406030204" pitchFamily="18" charset="0"/>
                      </a:rPr>
                      <m:t>=</m:t>
                    </m:r>
                    <m:r>
                      <m:rPr>
                        <m:sty m:val="p"/>
                      </m:rPr>
                      <a:rPr lang="az-Latn-AZ" sz="2000" b="0" i="0" smtClean="0">
                        <a:latin typeface="Cambria Math" panose="02040503050406030204" pitchFamily="18" charset="0"/>
                      </a:rPr>
                      <m:t>exp</m:t>
                    </m:r>
                    <m:r>
                      <a:rPr lang="az-Latn-AZ" sz="2000" b="0" i="1" smtClean="0">
                        <a:latin typeface="Cambria Math" panose="02040503050406030204" pitchFamily="18" charset="0"/>
                      </a:rPr>
                      <m:t>⁡</m:t>
                    </m:r>
                    <m:d>
                      <m:dPr>
                        <m:ctrlPr>
                          <a:rPr lang="az-Latn-AZ" sz="2000" b="0" i="1" smtClean="0">
                            <a:latin typeface="Cambria Math" panose="02040503050406030204" pitchFamily="18" charset="0"/>
                          </a:rPr>
                        </m:ctrlPr>
                      </m:dPr>
                      <m:e>
                        <m:r>
                          <a:rPr lang="az-Latn-AZ" sz="2000" b="0" i="1" smtClean="0">
                            <a:latin typeface="Cambria Math" panose="02040503050406030204" pitchFamily="18" charset="0"/>
                          </a:rPr>
                          <m:t>−</m:t>
                        </m:r>
                        <m:f>
                          <m:fPr>
                            <m:ctrlPr>
                              <a:rPr lang="az-Latn-AZ" sz="2000" b="0" i="1" smtClean="0">
                                <a:latin typeface="Cambria Math" panose="02040503050406030204" pitchFamily="18" charset="0"/>
                              </a:rPr>
                            </m:ctrlPr>
                          </m:fPr>
                          <m:num>
                            <m:sSup>
                              <m:sSupPr>
                                <m:ctrlPr>
                                  <a:rPr lang="az-Latn-AZ" sz="2000" b="0" i="1" smtClean="0">
                                    <a:latin typeface="Cambria Math" panose="02040503050406030204" pitchFamily="18" charset="0"/>
                                    <a:ea typeface="Cambria Math" panose="02040503050406030204" pitchFamily="18" charset="0"/>
                                  </a:rPr>
                                </m:ctrlPr>
                              </m:sSupPr>
                              <m:e>
                                <m:d>
                                  <m:dPr>
                                    <m:begChr m:val="‖"/>
                                    <m:endChr m:val="‖"/>
                                    <m:ctrlPr>
                                      <a:rPr lang="az-Latn-AZ" sz="2000" b="0" i="1" smtClean="0">
                                        <a:latin typeface="Cambria Math" panose="02040503050406030204" pitchFamily="18" charset="0"/>
                                        <a:ea typeface="Cambria Math" panose="02040503050406030204" pitchFamily="18" charset="0"/>
                                      </a:rPr>
                                    </m:ctrlPr>
                                  </m:dPr>
                                  <m:e>
                                    <m:r>
                                      <a:rPr lang="az-Latn-AZ" sz="2000" b="0" i="1" smtClean="0">
                                        <a:latin typeface="Cambria Math" panose="02040503050406030204" pitchFamily="18" charset="0"/>
                                        <a:ea typeface="Cambria Math" panose="02040503050406030204" pitchFamily="18" charset="0"/>
                                      </a:rPr>
                                      <m:t>𝑥</m:t>
                                    </m:r>
                                    <m:r>
                                      <a:rPr lang="az-Latn-AZ" sz="2000" b="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e>
                              <m:sup>
                                <m:r>
                                  <a:rPr lang="az-Latn-AZ" sz="2000" b="0" i="1" smtClean="0">
                                    <a:latin typeface="Cambria Math" panose="02040503050406030204" pitchFamily="18" charset="0"/>
                                    <a:ea typeface="Cambria Math" panose="02040503050406030204" pitchFamily="18" charset="0"/>
                                  </a:rPr>
                                  <m:t>2</m:t>
                                </m:r>
                              </m:sup>
                            </m:sSup>
                          </m:num>
                          <m:den>
                            <m:r>
                              <a:rPr lang="az-Latn-AZ" sz="2000" b="0" i="1" smtClean="0">
                                <a:latin typeface="Cambria Math" panose="02040503050406030204" pitchFamily="18" charset="0"/>
                              </a:rPr>
                              <m:t>2</m:t>
                            </m:r>
                            <m:sSup>
                              <m:sSupPr>
                                <m:ctrlPr>
                                  <a:rPr lang="az-Latn-AZ" sz="2000" b="0" i="1" smtClean="0">
                                    <a:latin typeface="Cambria Math" panose="02040503050406030204" pitchFamily="18" charset="0"/>
                                  </a:rPr>
                                </m:ctrlPr>
                              </m:sSupPr>
                              <m:e>
                                <m:r>
                                  <a:rPr lang="az-Latn-AZ" sz="2000" b="0" i="1" smtClean="0">
                                    <a:latin typeface="Cambria Math" panose="02040503050406030204" pitchFamily="18" charset="0"/>
                                    <a:ea typeface="Cambria Math" panose="02040503050406030204" pitchFamily="18" charset="0"/>
                                  </a:rPr>
                                  <m:t>𝜎</m:t>
                                </m:r>
                              </m:e>
                              <m:sup>
                                <m:r>
                                  <a:rPr lang="az-Latn-AZ" sz="2000" b="0" i="1" smtClean="0">
                                    <a:latin typeface="Cambria Math" panose="02040503050406030204" pitchFamily="18" charset="0"/>
                                  </a:rPr>
                                  <m:t>2</m:t>
                                </m:r>
                              </m:sup>
                            </m:sSup>
                          </m:den>
                        </m:f>
                      </m:e>
                    </m:d>
                  </m:oMath>
                </a14:m>
                <a:endParaRPr lang="en-US" sz="2000" dirty="0"/>
              </a:p>
              <a:p>
                <a:pPr marL="0" indent="0">
                  <a:buNone/>
                </a:pPr>
                <a:r>
                  <a:rPr lang="en-US" sz="1800" dirty="0"/>
                  <a:t>  </a:t>
                </a:r>
                <a:r>
                  <a:rPr lang="az-Latn-AZ" sz="1800" dirty="0"/>
                  <a:t>   </a:t>
                </a:r>
                <a:r>
                  <a:rPr lang="en-US" sz="1800" dirty="0"/>
                  <a:t> where </a:t>
                </a:r>
                <a14:m>
                  <m:oMath xmlns:m="http://schemas.openxmlformats.org/officeDocument/2006/math">
                    <m:r>
                      <a:rPr lang="az-Latn-AZ" sz="1800" b="0" i="1" smtClean="0">
                        <a:latin typeface="Cambria Math" panose="02040503050406030204" pitchFamily="18" charset="0"/>
                        <a:ea typeface="Cambria Math" panose="02040503050406030204" pitchFamily="18" charset="0"/>
                      </a:rPr>
                      <m:t>𝛾</m:t>
                    </m:r>
                  </m:oMath>
                </a14:m>
                <a:r>
                  <a:rPr lang="en-US" sz="1800" dirty="0"/>
                  <a:t> is a parameter that sets the “spread” of the kernel. This function is of the form of a bell-shaped curve. The larger the value of γ the narrower will be the bell. Small values of γ yield wide bells. </a:t>
                </a:r>
              </a:p>
              <a:p>
                <a:r>
                  <a:rPr lang="en-US" sz="2000" dirty="0"/>
                  <a:t>The RBF kernel as a projection into infinite dimensions. The RBF kernel returns the result of a dot product performed in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i="1" smtClean="0">
                            <a:latin typeface="Cambria Math" panose="02040503050406030204" pitchFamily="18" charset="0"/>
                            <a:ea typeface="Cambria Math" panose="02040503050406030204" pitchFamily="18" charset="0"/>
                          </a:rPr>
                          <m:t>∞</m:t>
                        </m:r>
                      </m:sup>
                    </m:sSup>
                  </m:oMath>
                </a14:m>
                <a:r>
                  <a:rPr lang="en-US" sz="2000" dirty="0"/>
                  <a:t>(</a:t>
                </a:r>
                <a:r>
                  <a:rPr lang="en-US" sz="2000" dirty="0">
                    <a:hlinkClick r:id="rId2"/>
                  </a:rPr>
                  <a:t>proof</a:t>
                </a:r>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16668"/>
                <a:ext cx="10515600" cy="5460296"/>
              </a:xfrm>
              <a:blipFill>
                <a:blip r:embed="rId3"/>
                <a:stretch>
                  <a:fillRect l="-522" t="-1229"/>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361987" y="3275568"/>
            <a:ext cx="2482813" cy="2388184"/>
          </a:xfrm>
          <a:prstGeom prst="rect">
            <a:avLst/>
          </a:prstGeom>
        </p:spPr>
      </p:pic>
      <p:pic>
        <p:nvPicPr>
          <p:cNvPr id="9" name="Picture 8"/>
          <p:cNvPicPr>
            <a:picLocks noChangeAspect="1"/>
          </p:cNvPicPr>
          <p:nvPr/>
        </p:nvPicPr>
        <p:blipFill>
          <a:blip r:embed="rId5"/>
          <a:stretch>
            <a:fillRect/>
          </a:stretch>
        </p:blipFill>
        <p:spPr>
          <a:xfrm>
            <a:off x="6242866" y="3318128"/>
            <a:ext cx="2343113" cy="2266329"/>
          </a:xfrm>
          <a:prstGeom prst="rect">
            <a:avLst/>
          </a:prstGeom>
        </p:spPr>
      </p:pic>
      <p:sp>
        <p:nvSpPr>
          <p:cNvPr id="10" name="Rectangle 9"/>
          <p:cNvSpPr/>
          <p:nvPr/>
        </p:nvSpPr>
        <p:spPr>
          <a:xfrm>
            <a:off x="6007099" y="5654273"/>
            <a:ext cx="2705101" cy="523220"/>
          </a:xfrm>
          <a:prstGeom prst="rect">
            <a:avLst/>
          </a:prstGeom>
        </p:spPr>
        <p:txBody>
          <a:bodyPr wrap="square">
            <a:spAutoFit/>
          </a:bodyPr>
          <a:lstStyle/>
          <a:p>
            <a:r>
              <a:rPr lang="en-US" sz="1400" i="1" dirty="0">
                <a:solidFill>
                  <a:srgbClr val="000000"/>
                </a:solidFill>
                <a:latin typeface="Arial" panose="020B0604020202020204" pitchFamily="34" charset="0"/>
              </a:rPr>
              <a:t>The RBF kernel classifies the data correctly with gamma = 0.1 </a:t>
            </a:r>
            <a:endParaRPr lang="en-US" sz="1400" dirty="0"/>
          </a:p>
        </p:txBody>
      </p:sp>
      <p:pic>
        <p:nvPicPr>
          <p:cNvPr id="11" name="Picture 10"/>
          <p:cNvPicPr>
            <a:picLocks noChangeAspect="1"/>
          </p:cNvPicPr>
          <p:nvPr/>
        </p:nvPicPr>
        <p:blipFill>
          <a:blip r:embed="rId6"/>
          <a:stretch>
            <a:fillRect/>
          </a:stretch>
        </p:blipFill>
        <p:spPr>
          <a:xfrm>
            <a:off x="3033740" y="3171291"/>
            <a:ext cx="2784420" cy="2560004"/>
          </a:xfrm>
          <a:prstGeom prst="rect">
            <a:avLst/>
          </a:prstGeom>
        </p:spPr>
      </p:pic>
      <p:sp>
        <p:nvSpPr>
          <p:cNvPr id="12" name="Rectangle 11"/>
          <p:cNvSpPr/>
          <p:nvPr/>
        </p:nvSpPr>
        <p:spPr>
          <a:xfrm>
            <a:off x="2803929" y="5704383"/>
            <a:ext cx="3244042" cy="523220"/>
          </a:xfrm>
          <a:prstGeom prst="rect">
            <a:avLst/>
          </a:prstGeom>
        </p:spPr>
        <p:txBody>
          <a:bodyPr wrap="square">
            <a:spAutoFit/>
          </a:bodyPr>
          <a:lstStyle/>
          <a:p>
            <a:r>
              <a:rPr lang="en-US" sz="1400" i="1" dirty="0">
                <a:solidFill>
                  <a:srgbClr val="000000"/>
                </a:solidFill>
                <a:latin typeface="Arial" panose="020B0604020202020204" pitchFamily="34" charset="0"/>
              </a:rPr>
              <a:t>A Gaussian kernel with gamma = 1e-5 </a:t>
            </a:r>
            <a:r>
              <a:rPr lang="en-US" sz="1400" dirty="0">
                <a:solidFill>
                  <a:srgbClr val="000000"/>
                </a:solidFill>
                <a:latin typeface="Arial" panose="020B0604020202020204" pitchFamily="34" charset="0"/>
              </a:rPr>
              <a:t>	</a:t>
            </a:r>
          </a:p>
        </p:txBody>
      </p:sp>
      <p:pic>
        <p:nvPicPr>
          <p:cNvPr id="13" name="Picture 12"/>
          <p:cNvPicPr>
            <a:picLocks noChangeAspect="1"/>
          </p:cNvPicPr>
          <p:nvPr/>
        </p:nvPicPr>
        <p:blipFill>
          <a:blip r:embed="rId7"/>
          <a:stretch>
            <a:fillRect/>
          </a:stretch>
        </p:blipFill>
        <p:spPr>
          <a:xfrm>
            <a:off x="9114552" y="3267389"/>
            <a:ext cx="2568913" cy="2367805"/>
          </a:xfrm>
          <a:prstGeom prst="rect">
            <a:avLst/>
          </a:prstGeom>
        </p:spPr>
      </p:pic>
      <p:sp>
        <p:nvSpPr>
          <p:cNvPr id="14" name="Rectangle 13"/>
          <p:cNvSpPr/>
          <p:nvPr/>
        </p:nvSpPr>
        <p:spPr>
          <a:xfrm>
            <a:off x="9021330" y="5731295"/>
            <a:ext cx="2992870" cy="523220"/>
          </a:xfrm>
          <a:prstGeom prst="rect">
            <a:avLst/>
          </a:prstGeom>
        </p:spPr>
        <p:txBody>
          <a:bodyPr wrap="square">
            <a:spAutoFit/>
          </a:bodyPr>
          <a:lstStyle/>
          <a:p>
            <a:r>
              <a:rPr lang="en-US" sz="1400" i="1" dirty="0">
                <a:solidFill>
                  <a:srgbClr val="000000"/>
                </a:solidFill>
                <a:latin typeface="Arial" panose="020B0604020202020204" pitchFamily="34" charset="0"/>
              </a:rPr>
              <a:t>A Gaussian kernel with gamma = 2 </a:t>
            </a:r>
            <a:r>
              <a:rPr lang="en-US" sz="1400" dirty="0">
                <a:solidFill>
                  <a:srgbClr val="000000"/>
                </a:solidFill>
                <a:latin typeface="Arial" panose="020B0604020202020204" pitchFamily="34" charset="0"/>
              </a:rPr>
              <a:t>	</a:t>
            </a:r>
          </a:p>
        </p:txBody>
      </p:sp>
      <p:sp>
        <p:nvSpPr>
          <p:cNvPr id="15" name="Rectangle 14"/>
          <p:cNvSpPr/>
          <p:nvPr/>
        </p:nvSpPr>
        <p:spPr>
          <a:xfrm>
            <a:off x="52360" y="6176963"/>
            <a:ext cx="12050740" cy="923330"/>
          </a:xfrm>
          <a:prstGeom prst="rect">
            <a:avLst/>
          </a:prstGeom>
        </p:spPr>
        <p:txBody>
          <a:bodyPr wrap="square">
            <a:spAutoFit/>
          </a:bodyPr>
          <a:lstStyle/>
          <a:p>
            <a:r>
              <a:rPr lang="en-US" dirty="0">
                <a:solidFill>
                  <a:srgbClr val="000000"/>
                </a:solidFill>
                <a:latin typeface="Arial" panose="020B0604020202020204" pitchFamily="34" charset="0"/>
              </a:rPr>
              <a:t>When gamma is too small, the model behaves like a linear SVM. When gamma is too large, the model is too heavily influenced by each support vector (read </a:t>
            </a:r>
            <a:r>
              <a:rPr lang="en-US" dirty="0" err="1">
                <a:solidFill>
                  <a:srgbClr val="000000"/>
                </a:solidFill>
                <a:latin typeface="Arial" panose="020B0604020202020204" pitchFamily="34" charset="0"/>
                <a:hlinkClick r:id="rId8"/>
              </a:rPr>
              <a:t>scikit</a:t>
            </a:r>
            <a:r>
              <a:rPr lang="en-US" dirty="0">
                <a:solidFill>
                  <a:srgbClr val="000000"/>
                </a:solidFill>
                <a:latin typeface="Arial" panose="020B0604020202020204" pitchFamily="34" charset="0"/>
                <a:hlinkClick r:id="rId8"/>
              </a:rPr>
              <a:t>-learn documentation </a:t>
            </a:r>
            <a:r>
              <a:rPr lang="en-US" dirty="0">
                <a:solidFill>
                  <a:srgbClr val="000000"/>
                </a:solidFill>
                <a:latin typeface="Arial" panose="020B0604020202020204" pitchFamily="34" charset="0"/>
              </a:rPr>
              <a:t>) </a:t>
            </a:r>
            <a:endParaRPr lang="en-US" dirty="0"/>
          </a:p>
          <a:p>
            <a:endParaRPr lang="en-US" dirty="0"/>
          </a:p>
        </p:txBody>
      </p:sp>
    </p:spTree>
    <p:extLst>
      <p:ext uri="{BB962C8B-B14F-4D97-AF65-F5344CB8AC3E}">
        <p14:creationId xmlns:p14="http://schemas.microsoft.com/office/powerpoint/2010/main" val="266200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520699"/>
            <a:ext cx="10515600" cy="546101"/>
          </a:xfrm>
        </p:spPr>
        <p:txBody>
          <a:bodyPr>
            <a:normAutofit fontScale="90000"/>
          </a:bodyPr>
          <a:lstStyle/>
          <a:p>
            <a:r>
              <a:rPr lang="en-US" b="1" dirty="0"/>
              <a:t>Example of RBF</a:t>
            </a:r>
            <a:endParaRPr lang="en-US" dirty="0"/>
          </a:p>
        </p:txBody>
      </p:sp>
      <p:pic>
        <p:nvPicPr>
          <p:cNvPr id="11" name="3liCbRZPrZA"/>
          <p:cNvPicPr>
            <a:picLocks noGrp="1" noRot="1" noChangeAspect="1"/>
          </p:cNvPicPr>
          <p:nvPr>
            <p:ph idx="1"/>
            <a:videoFile r:link="rId1"/>
          </p:nvPr>
        </p:nvPicPr>
        <p:blipFill>
          <a:blip r:embed="rId3"/>
          <a:stretch>
            <a:fillRect/>
          </a:stretch>
        </p:blipFill>
        <p:spPr>
          <a:xfrm>
            <a:off x="2159000" y="1342950"/>
            <a:ext cx="8051800" cy="4529137"/>
          </a:xfrm>
          <a:prstGeom prst="rect">
            <a:avLst/>
          </a:prstGeom>
        </p:spPr>
      </p:pic>
      <p:sp>
        <p:nvSpPr>
          <p:cNvPr id="10" name="Rectangle 9"/>
          <p:cNvSpPr/>
          <p:nvPr/>
        </p:nvSpPr>
        <p:spPr>
          <a:xfrm>
            <a:off x="563264" y="6148237"/>
            <a:ext cx="7932813" cy="461665"/>
          </a:xfrm>
          <a:prstGeom prst="rect">
            <a:avLst/>
          </a:prstGeom>
        </p:spPr>
        <p:txBody>
          <a:bodyPr wrap="none">
            <a:spAutoFit/>
          </a:bodyPr>
          <a:lstStyle/>
          <a:p>
            <a:r>
              <a:rPr lang="en-US" sz="2400" b="1" dirty="0"/>
              <a:t>Other types of Kernel. </a:t>
            </a:r>
            <a:r>
              <a:rPr lang="en-US" sz="2400" dirty="0">
                <a:solidFill>
                  <a:srgbClr val="000000"/>
                </a:solidFill>
                <a:latin typeface="Arial" panose="020B0604020202020204" pitchFamily="34" charset="0"/>
                <a:hlinkClick r:id="rId4"/>
              </a:rPr>
              <a:t>César Souza describes 25 kernels. </a:t>
            </a:r>
            <a:endParaRPr lang="en-US" sz="2400" dirty="0"/>
          </a:p>
        </p:txBody>
      </p:sp>
    </p:spTree>
    <p:extLst>
      <p:ext uri="{BB962C8B-B14F-4D97-AF65-F5344CB8AC3E}">
        <p14:creationId xmlns:p14="http://schemas.microsoft.com/office/powerpoint/2010/main" val="152360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lstStyle/>
          <a:p>
            <a:r>
              <a:rPr lang="en-US" dirty="0"/>
              <a:t>Multi-Class SVMs</a:t>
            </a:r>
          </a:p>
        </p:txBody>
      </p:sp>
      <p:pic>
        <p:nvPicPr>
          <p:cNvPr id="4" name="Picture 3"/>
          <p:cNvPicPr>
            <a:picLocks noChangeAspect="1"/>
          </p:cNvPicPr>
          <p:nvPr/>
        </p:nvPicPr>
        <p:blipFill>
          <a:blip r:embed="rId2"/>
          <a:stretch>
            <a:fillRect/>
          </a:stretch>
        </p:blipFill>
        <p:spPr>
          <a:xfrm>
            <a:off x="9194799" y="326390"/>
            <a:ext cx="2726673" cy="2456951"/>
          </a:xfrm>
          <a:prstGeom prst="rect">
            <a:avLst/>
          </a:prstGeom>
        </p:spPr>
      </p:pic>
      <p:sp>
        <p:nvSpPr>
          <p:cNvPr id="5" name="Rectangle 4"/>
          <p:cNvSpPr/>
          <p:nvPr/>
        </p:nvSpPr>
        <p:spPr>
          <a:xfrm>
            <a:off x="8584730" y="2775669"/>
            <a:ext cx="3607270" cy="369332"/>
          </a:xfrm>
          <a:prstGeom prst="rect">
            <a:avLst/>
          </a:prstGeom>
        </p:spPr>
        <p:txBody>
          <a:bodyPr wrap="none">
            <a:spAutoFit/>
          </a:bodyPr>
          <a:lstStyle/>
          <a:p>
            <a:r>
              <a:rPr lang="en-US" dirty="0">
                <a:solidFill>
                  <a:srgbClr val="000000"/>
                </a:solidFill>
              </a:rPr>
              <a:t>A four classes classification problem </a:t>
            </a:r>
            <a:endParaRPr lang="en-US" dirty="0"/>
          </a:p>
        </p:txBody>
      </p:sp>
      <p:sp>
        <p:nvSpPr>
          <p:cNvPr id="6" name="Rectangle 5"/>
          <p:cNvSpPr/>
          <p:nvPr/>
        </p:nvSpPr>
        <p:spPr>
          <a:xfrm>
            <a:off x="685800" y="1389209"/>
            <a:ext cx="6556513" cy="1200329"/>
          </a:xfrm>
          <a:prstGeom prst="rect">
            <a:avLst/>
          </a:prstGeom>
        </p:spPr>
        <p:txBody>
          <a:bodyPr wrap="square">
            <a:spAutoFit/>
          </a:bodyPr>
          <a:lstStyle/>
          <a:p>
            <a:r>
              <a:rPr lang="en-US" b="1" dirty="0">
                <a:solidFill>
                  <a:srgbClr val="000000"/>
                </a:solidFill>
                <a:latin typeface="Arial" panose="020B0604020202020204" pitchFamily="34" charset="0"/>
              </a:rPr>
              <a:t>One-against-all. </a:t>
            </a:r>
            <a:r>
              <a:rPr lang="en-US" dirty="0"/>
              <a:t>In order to classify K classes, we construct K different binary classifiers. For a given class, the positive examples are all the points in the class, and the negative examples are all the points not in the class</a:t>
            </a:r>
            <a:r>
              <a:rPr lang="en-US" b="1" dirty="0">
                <a:solidFill>
                  <a:srgbClr val="000000"/>
                </a:solidFill>
                <a:latin typeface="Arial" panose="020B0604020202020204" pitchFamily="34" charset="0"/>
              </a:rPr>
              <a:t> </a:t>
            </a:r>
            <a:endParaRPr lang="en-US" dirty="0"/>
          </a:p>
        </p:txBody>
      </p:sp>
      <p:pic>
        <p:nvPicPr>
          <p:cNvPr id="8" name="Picture 7"/>
          <p:cNvPicPr>
            <a:picLocks noChangeAspect="1"/>
          </p:cNvPicPr>
          <p:nvPr/>
        </p:nvPicPr>
        <p:blipFill>
          <a:blip r:embed="rId3"/>
          <a:stretch>
            <a:fillRect/>
          </a:stretch>
        </p:blipFill>
        <p:spPr>
          <a:xfrm>
            <a:off x="306081" y="3136223"/>
            <a:ext cx="2258038" cy="2190938"/>
          </a:xfrm>
          <a:prstGeom prst="rect">
            <a:avLst/>
          </a:prstGeom>
        </p:spPr>
      </p:pic>
      <p:pic>
        <p:nvPicPr>
          <p:cNvPr id="9" name="Picture 8"/>
          <p:cNvPicPr>
            <a:picLocks noChangeAspect="1"/>
          </p:cNvPicPr>
          <p:nvPr/>
        </p:nvPicPr>
        <p:blipFill>
          <a:blip r:embed="rId4"/>
          <a:stretch>
            <a:fillRect/>
          </a:stretch>
        </p:blipFill>
        <p:spPr>
          <a:xfrm>
            <a:off x="2564119" y="3162814"/>
            <a:ext cx="2293880" cy="2173125"/>
          </a:xfrm>
          <a:prstGeom prst="rect">
            <a:avLst/>
          </a:prstGeom>
        </p:spPr>
      </p:pic>
      <p:pic>
        <p:nvPicPr>
          <p:cNvPr id="10" name="Picture 9"/>
          <p:cNvPicPr>
            <a:picLocks noChangeAspect="1"/>
          </p:cNvPicPr>
          <p:nvPr/>
        </p:nvPicPr>
        <p:blipFill>
          <a:blip r:embed="rId5"/>
          <a:stretch>
            <a:fillRect/>
          </a:stretch>
        </p:blipFill>
        <p:spPr>
          <a:xfrm>
            <a:off x="4857999" y="3145001"/>
            <a:ext cx="2222196" cy="2190938"/>
          </a:xfrm>
          <a:prstGeom prst="rect">
            <a:avLst/>
          </a:prstGeom>
        </p:spPr>
      </p:pic>
      <p:pic>
        <p:nvPicPr>
          <p:cNvPr id="11" name="Picture 10"/>
          <p:cNvPicPr>
            <a:picLocks noChangeAspect="1"/>
          </p:cNvPicPr>
          <p:nvPr/>
        </p:nvPicPr>
        <p:blipFill>
          <a:blip r:embed="rId6"/>
          <a:stretch>
            <a:fillRect/>
          </a:stretch>
        </p:blipFill>
        <p:spPr>
          <a:xfrm>
            <a:off x="7129386" y="3145001"/>
            <a:ext cx="2186355" cy="2208750"/>
          </a:xfrm>
          <a:prstGeom prst="rect">
            <a:avLst/>
          </a:prstGeom>
        </p:spPr>
      </p:pic>
      <p:sp>
        <p:nvSpPr>
          <p:cNvPr id="12" name="Rectangle 11"/>
          <p:cNvSpPr/>
          <p:nvPr/>
        </p:nvSpPr>
        <p:spPr>
          <a:xfrm>
            <a:off x="838200" y="5631847"/>
            <a:ext cx="7518400" cy="369332"/>
          </a:xfrm>
          <a:prstGeom prst="rect">
            <a:avLst/>
          </a:prstGeom>
        </p:spPr>
        <p:txBody>
          <a:bodyPr wrap="square">
            <a:spAutoFit/>
          </a:bodyPr>
          <a:lstStyle/>
          <a:p>
            <a:r>
              <a:rPr lang="en-US" i="1" dirty="0">
                <a:solidFill>
                  <a:srgbClr val="000000"/>
                </a:solidFill>
                <a:latin typeface="Arial" panose="020B0604020202020204" pitchFamily="34" charset="0"/>
              </a:rPr>
              <a:t>The One-against-all approach creates one classifier per class </a:t>
            </a:r>
            <a:endParaRPr lang="en-US" dirty="0"/>
          </a:p>
        </p:txBody>
      </p:sp>
      <p:sp>
        <p:nvSpPr>
          <p:cNvPr id="13" name="Rectangle 12"/>
          <p:cNvSpPr/>
          <p:nvPr/>
        </p:nvSpPr>
        <p:spPr>
          <a:xfrm>
            <a:off x="203200" y="6027770"/>
            <a:ext cx="11049000" cy="646331"/>
          </a:xfrm>
          <a:prstGeom prst="rect">
            <a:avLst/>
          </a:prstGeom>
        </p:spPr>
        <p:txBody>
          <a:bodyPr wrap="square">
            <a:spAutoFit/>
          </a:bodyPr>
          <a:lstStyle/>
          <a:p>
            <a:r>
              <a:rPr lang="en-US" dirty="0">
                <a:solidFill>
                  <a:srgbClr val="000000"/>
                </a:solidFill>
                <a:latin typeface="Arial" panose="020B0604020202020204" pitchFamily="34" charset="0"/>
              </a:rPr>
              <a:t>Vladimir </a:t>
            </a:r>
            <a:r>
              <a:rPr lang="en-US" dirty="0" err="1">
                <a:solidFill>
                  <a:srgbClr val="000000"/>
                </a:solidFill>
                <a:latin typeface="Arial" panose="020B0604020202020204" pitchFamily="34" charset="0"/>
              </a:rPr>
              <a:t>Vapnik</a:t>
            </a:r>
            <a:r>
              <a:rPr lang="en-US" dirty="0">
                <a:solidFill>
                  <a:srgbClr val="000000"/>
                </a:solidFill>
                <a:latin typeface="Arial" panose="020B0604020202020204" pitchFamily="34" charset="0"/>
              </a:rPr>
              <a:t> suggested using the class of the classifier for which the value of the decision function is the maximum </a:t>
            </a:r>
            <a:endParaRPr lang="en-US" dirty="0"/>
          </a:p>
        </p:txBody>
      </p:sp>
      <p:pic>
        <p:nvPicPr>
          <p:cNvPr id="15" name="Picture 14"/>
          <p:cNvPicPr>
            <a:picLocks noChangeAspect="1"/>
          </p:cNvPicPr>
          <p:nvPr/>
        </p:nvPicPr>
        <p:blipFill>
          <a:blip r:embed="rId7"/>
          <a:stretch>
            <a:fillRect/>
          </a:stretch>
        </p:blipFill>
        <p:spPr>
          <a:xfrm>
            <a:off x="9639300" y="3397860"/>
            <a:ext cx="2387600" cy="2233987"/>
          </a:xfrm>
          <a:prstGeom prst="rect">
            <a:avLst/>
          </a:prstGeom>
        </p:spPr>
      </p:pic>
    </p:spTree>
    <p:extLst>
      <p:ext uri="{BB962C8B-B14F-4D97-AF65-F5344CB8AC3E}">
        <p14:creationId xmlns:p14="http://schemas.microsoft.com/office/powerpoint/2010/main" val="130332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Multi-Class SVMs</a:t>
            </a:r>
          </a:p>
        </p:txBody>
      </p:sp>
      <p:sp>
        <p:nvSpPr>
          <p:cNvPr id="3" name="Content Placeholder 2"/>
          <p:cNvSpPr>
            <a:spLocks noGrp="1"/>
          </p:cNvSpPr>
          <p:nvPr>
            <p:ph idx="1"/>
          </p:nvPr>
        </p:nvSpPr>
        <p:spPr>
          <a:xfrm>
            <a:off x="838200" y="1447800"/>
            <a:ext cx="10515600" cy="4729163"/>
          </a:xfrm>
        </p:spPr>
        <p:txBody>
          <a:bodyPr/>
          <a:lstStyle/>
          <a:p>
            <a:r>
              <a:rPr lang="en-US" sz="2000" b="1" dirty="0"/>
              <a:t>One-against-one: </a:t>
            </a:r>
            <a:r>
              <a:rPr lang="en-US" sz="2000" dirty="0"/>
              <a:t>we train one classifier per pair of classes, which leads to </a:t>
            </a:r>
            <a:r>
              <a:rPr lang="en-US" sz="2000" i="1" dirty="0"/>
              <a:t>K(K-1)/2 </a:t>
            </a:r>
            <a:r>
              <a:rPr lang="en-US" sz="2000" dirty="0"/>
              <a:t>classifiers for </a:t>
            </a:r>
            <a:r>
              <a:rPr lang="en-US" sz="2000" i="1" dirty="0"/>
              <a:t>K </a:t>
            </a:r>
            <a:r>
              <a:rPr lang="en-US" sz="2000" dirty="0"/>
              <a:t>classes. Each classifier is trained on a subset of the data and produces its own decision boundary. </a:t>
            </a:r>
          </a:p>
          <a:p>
            <a:r>
              <a:rPr lang="en-US" sz="2000" dirty="0"/>
              <a:t>Predictions are made using a simple </a:t>
            </a:r>
            <a:r>
              <a:rPr lang="en-US" sz="2000" b="1" dirty="0"/>
              <a:t>voting strategy</a:t>
            </a:r>
            <a:r>
              <a:rPr lang="en-US" sz="2000" dirty="0"/>
              <a:t>. Each example we wish to predict is passed to each classifier, and the predicted class is recorded. Then, the class having the most votes is assigned to the example </a:t>
            </a:r>
          </a:p>
          <a:p>
            <a:endParaRPr lang="en-US" dirty="0"/>
          </a:p>
        </p:txBody>
      </p:sp>
      <p:pic>
        <p:nvPicPr>
          <p:cNvPr id="5" name="Picture 4"/>
          <p:cNvPicPr>
            <a:picLocks noChangeAspect="1"/>
          </p:cNvPicPr>
          <p:nvPr/>
        </p:nvPicPr>
        <p:blipFill>
          <a:blip r:embed="rId2"/>
          <a:stretch>
            <a:fillRect/>
          </a:stretch>
        </p:blipFill>
        <p:spPr>
          <a:xfrm>
            <a:off x="319582" y="3621125"/>
            <a:ext cx="4085974" cy="1327031"/>
          </a:xfrm>
          <a:prstGeom prst="rect">
            <a:avLst/>
          </a:prstGeom>
        </p:spPr>
      </p:pic>
      <p:pic>
        <p:nvPicPr>
          <p:cNvPr id="6" name="Picture 5"/>
          <p:cNvPicPr>
            <a:picLocks noChangeAspect="1"/>
          </p:cNvPicPr>
          <p:nvPr/>
        </p:nvPicPr>
        <p:blipFill>
          <a:blip r:embed="rId3"/>
          <a:stretch>
            <a:fillRect/>
          </a:stretch>
        </p:blipFill>
        <p:spPr>
          <a:xfrm>
            <a:off x="4723053" y="3630031"/>
            <a:ext cx="4121816" cy="1318125"/>
          </a:xfrm>
          <a:prstGeom prst="rect">
            <a:avLst/>
          </a:prstGeom>
        </p:spPr>
      </p:pic>
      <p:sp>
        <p:nvSpPr>
          <p:cNvPr id="7" name="Rectangle 6"/>
          <p:cNvSpPr/>
          <p:nvPr/>
        </p:nvSpPr>
        <p:spPr>
          <a:xfrm>
            <a:off x="319582" y="5395246"/>
            <a:ext cx="8189788" cy="369332"/>
          </a:xfrm>
          <a:prstGeom prst="rect">
            <a:avLst/>
          </a:prstGeom>
        </p:spPr>
        <p:txBody>
          <a:bodyPr wrap="square">
            <a:spAutoFit/>
          </a:bodyPr>
          <a:lstStyle/>
          <a:p>
            <a:r>
              <a:rPr lang="en-US" i="1" dirty="0">
                <a:solidFill>
                  <a:srgbClr val="000000"/>
                </a:solidFill>
                <a:latin typeface="Arial" panose="020B0604020202020204" pitchFamily="34" charset="0"/>
              </a:rPr>
              <a:t>One-against-one construct with one classifier for each pair of classes </a:t>
            </a:r>
            <a:endParaRPr lang="en-US" dirty="0"/>
          </a:p>
        </p:txBody>
      </p:sp>
      <p:pic>
        <p:nvPicPr>
          <p:cNvPr id="8" name="Picture 7"/>
          <p:cNvPicPr>
            <a:picLocks noChangeAspect="1"/>
          </p:cNvPicPr>
          <p:nvPr/>
        </p:nvPicPr>
        <p:blipFill>
          <a:blip r:embed="rId4"/>
          <a:stretch>
            <a:fillRect/>
          </a:stretch>
        </p:blipFill>
        <p:spPr>
          <a:xfrm>
            <a:off x="9363487" y="3559125"/>
            <a:ext cx="2508931" cy="2351250"/>
          </a:xfrm>
          <a:prstGeom prst="rect">
            <a:avLst/>
          </a:prstGeom>
        </p:spPr>
      </p:pic>
      <p:sp>
        <p:nvSpPr>
          <p:cNvPr id="9" name="Rectangle 8"/>
          <p:cNvSpPr/>
          <p:nvPr/>
        </p:nvSpPr>
        <p:spPr>
          <a:xfrm>
            <a:off x="9093200" y="6055816"/>
            <a:ext cx="3098800" cy="646331"/>
          </a:xfrm>
          <a:prstGeom prst="rect">
            <a:avLst/>
          </a:prstGeom>
        </p:spPr>
        <p:txBody>
          <a:bodyPr wrap="square">
            <a:spAutoFit/>
          </a:bodyPr>
          <a:lstStyle/>
          <a:p>
            <a:r>
              <a:rPr lang="en-US" dirty="0">
                <a:solidFill>
                  <a:srgbClr val="000000"/>
                </a:solidFill>
              </a:rPr>
              <a:t>Predictions are made using a voting scheme </a:t>
            </a:r>
            <a:endParaRPr lang="en-US" dirty="0"/>
          </a:p>
        </p:txBody>
      </p:sp>
      <p:sp>
        <p:nvSpPr>
          <p:cNvPr id="10" name="Rectangle 9"/>
          <p:cNvSpPr/>
          <p:nvPr/>
        </p:nvSpPr>
        <p:spPr>
          <a:xfrm>
            <a:off x="319582" y="5934669"/>
            <a:ext cx="7602449" cy="646331"/>
          </a:xfrm>
          <a:prstGeom prst="rect">
            <a:avLst/>
          </a:prstGeom>
        </p:spPr>
        <p:txBody>
          <a:bodyPr wrap="square">
            <a:spAutoFit/>
          </a:bodyPr>
          <a:lstStyle/>
          <a:p>
            <a:r>
              <a:rPr lang="en-US" dirty="0">
                <a:solidFill>
                  <a:srgbClr val="000000"/>
                </a:solidFill>
                <a:latin typeface="Arial" panose="020B0604020202020204" pitchFamily="34" charset="0"/>
              </a:rPr>
              <a:t>The one-against-one approach is the default approach for multi-class classification used in </a:t>
            </a:r>
            <a:r>
              <a:rPr lang="en-US" b="1" dirty="0" err="1">
                <a:solidFill>
                  <a:srgbClr val="000000"/>
                </a:solidFill>
                <a:latin typeface="Consolas" panose="020B0609020204030204" pitchFamily="49" charset="0"/>
              </a:rPr>
              <a:t>sklearn</a:t>
            </a:r>
            <a:r>
              <a:rPr lang="en-US"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331394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0000"/>
                </a:solidFill>
                <a:latin typeface="Arial" panose="020B0604020202020204" pitchFamily="34" charset="0"/>
              </a:rPr>
              <a:t>Comparison of one-against-all and one-against-one</a:t>
            </a:r>
            <a:endParaRPr lang="en-US" dirty="0"/>
          </a:p>
        </p:txBody>
      </p:sp>
      <p:pic>
        <p:nvPicPr>
          <p:cNvPr id="4" name="Content Placeholder 3"/>
          <p:cNvPicPr>
            <a:picLocks noGrp="1" noChangeAspect="1"/>
          </p:cNvPicPr>
          <p:nvPr>
            <p:ph idx="1"/>
          </p:nvPr>
        </p:nvPicPr>
        <p:blipFill>
          <a:blip r:embed="rId2"/>
          <a:stretch>
            <a:fillRect/>
          </a:stretch>
        </p:blipFill>
        <p:spPr>
          <a:xfrm>
            <a:off x="4343400" y="1411516"/>
            <a:ext cx="5626099" cy="2785516"/>
          </a:xfrm>
          <a:prstGeom prst="rect">
            <a:avLst/>
          </a:prstGeom>
        </p:spPr>
      </p:pic>
      <p:sp>
        <p:nvSpPr>
          <p:cNvPr id="5" name="Rectangle 4"/>
          <p:cNvSpPr/>
          <p:nvPr/>
        </p:nvSpPr>
        <p:spPr>
          <a:xfrm>
            <a:off x="4157014" y="4197032"/>
            <a:ext cx="7196786" cy="369332"/>
          </a:xfrm>
          <a:prstGeom prst="rect">
            <a:avLst/>
          </a:prstGeom>
        </p:spPr>
        <p:txBody>
          <a:bodyPr wrap="square">
            <a:spAutoFit/>
          </a:bodyPr>
          <a:lstStyle/>
          <a:p>
            <a:r>
              <a:rPr lang="en-US" i="1" dirty="0">
                <a:solidFill>
                  <a:srgbClr val="000000"/>
                </a:solidFill>
                <a:latin typeface="Arial" panose="020B0604020202020204" pitchFamily="34" charset="0"/>
              </a:rPr>
              <a:t>Comparison of one-against-all (left) and one-against-one (right) </a:t>
            </a:r>
            <a:endParaRPr lang="en-US" dirty="0"/>
          </a:p>
        </p:txBody>
      </p:sp>
      <p:pic>
        <p:nvPicPr>
          <p:cNvPr id="6" name="Picture 5"/>
          <p:cNvPicPr>
            <a:picLocks noChangeAspect="1"/>
          </p:cNvPicPr>
          <p:nvPr/>
        </p:nvPicPr>
        <p:blipFill>
          <a:blip r:embed="rId3"/>
          <a:stretch>
            <a:fillRect/>
          </a:stretch>
        </p:blipFill>
        <p:spPr>
          <a:xfrm>
            <a:off x="4768849" y="4566364"/>
            <a:ext cx="2387600" cy="2233987"/>
          </a:xfrm>
          <a:prstGeom prst="rect">
            <a:avLst/>
          </a:prstGeom>
        </p:spPr>
      </p:pic>
      <p:pic>
        <p:nvPicPr>
          <p:cNvPr id="7" name="Picture 6"/>
          <p:cNvPicPr>
            <a:picLocks noChangeAspect="1"/>
          </p:cNvPicPr>
          <p:nvPr/>
        </p:nvPicPr>
        <p:blipFill>
          <a:blip r:embed="rId4"/>
          <a:stretch>
            <a:fillRect/>
          </a:stretch>
        </p:blipFill>
        <p:spPr>
          <a:xfrm>
            <a:off x="7585488" y="4566364"/>
            <a:ext cx="2384012" cy="2234182"/>
          </a:xfrm>
          <a:prstGeom prst="rect">
            <a:avLst/>
          </a:prstGeom>
        </p:spPr>
      </p:pic>
    </p:spTree>
    <p:extLst>
      <p:ext uri="{BB962C8B-B14F-4D97-AF65-F5344CB8AC3E}">
        <p14:creationId xmlns:p14="http://schemas.microsoft.com/office/powerpoint/2010/main" val="324849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375"/>
          </a:xfrm>
        </p:spPr>
        <p:txBody>
          <a:bodyPr>
            <a:normAutofit/>
          </a:bodyPr>
          <a:lstStyle/>
          <a:p>
            <a:r>
              <a:rPr lang="en-US" sz="3000" b="1" dirty="0"/>
              <a:t>Directed Acyclic Graph SVM (DAGSVM)</a:t>
            </a:r>
          </a:p>
        </p:txBody>
      </p:sp>
      <p:sp>
        <p:nvSpPr>
          <p:cNvPr id="3" name="Content Placeholder 2"/>
          <p:cNvSpPr>
            <a:spLocks noGrp="1"/>
          </p:cNvSpPr>
          <p:nvPr>
            <p:ph idx="1"/>
          </p:nvPr>
        </p:nvSpPr>
        <p:spPr>
          <a:xfrm>
            <a:off x="838200" y="1304472"/>
            <a:ext cx="5803900" cy="4351338"/>
          </a:xfrm>
        </p:spPr>
        <p:txBody>
          <a:bodyPr>
            <a:normAutofit/>
          </a:bodyPr>
          <a:lstStyle/>
          <a:p>
            <a:r>
              <a:rPr lang="en-US" sz="1800" dirty="0"/>
              <a:t>The idea behind DAGSVM is to use the same training as one-against-one, but to speed up testing by using a directed acyclic graph (DAG) to choose which classifiers to use. </a:t>
            </a:r>
          </a:p>
          <a:p>
            <a:pPr marL="0" indent="0">
              <a:buNone/>
            </a:pPr>
            <a:endParaRPr lang="en-US" sz="1800" dirty="0"/>
          </a:p>
          <a:p>
            <a:r>
              <a:rPr lang="en-US" sz="1800" dirty="0"/>
              <a:t>If we have four classes A, B, C, and D, and six classifiers trained each on a pair of classes: (A, B); (A, C); (A, D); (B, C); (B, D); and (C, D). We use the first classifier, (A, D), and it predicts class A, which is the same as predicting </a:t>
            </a:r>
            <a:r>
              <a:rPr lang="en-US" sz="1800" b="1" dirty="0"/>
              <a:t>not </a:t>
            </a:r>
            <a:r>
              <a:rPr lang="en-US" sz="1800" dirty="0"/>
              <a:t>class D, and the second classifier also predicts class A (</a:t>
            </a:r>
            <a:r>
              <a:rPr lang="en-US" sz="1800" b="1" dirty="0"/>
              <a:t>not </a:t>
            </a:r>
            <a:r>
              <a:rPr lang="en-US" sz="1800" dirty="0"/>
              <a:t>class C). It means that classifiers (B, D), (B, C) or (C, D) can be ignored because we already know the class is neither C nor D. The last “useful” classifier is (A, B), and if it predicts B, we assign the class B to the data-point. This example is illustrated with the red path in Figure . Each node of the graph is a classifier for a pair of class.</a:t>
            </a:r>
          </a:p>
        </p:txBody>
      </p:sp>
      <p:pic>
        <p:nvPicPr>
          <p:cNvPr id="4" name="Picture 3"/>
          <p:cNvPicPr>
            <a:picLocks noChangeAspect="1"/>
          </p:cNvPicPr>
          <p:nvPr/>
        </p:nvPicPr>
        <p:blipFill>
          <a:blip r:embed="rId2"/>
          <a:stretch>
            <a:fillRect/>
          </a:stretch>
        </p:blipFill>
        <p:spPr>
          <a:xfrm>
            <a:off x="6731447" y="1825625"/>
            <a:ext cx="5053705" cy="4007813"/>
          </a:xfrm>
          <a:prstGeom prst="rect">
            <a:avLst/>
          </a:prstGeom>
        </p:spPr>
      </p:pic>
      <p:sp>
        <p:nvSpPr>
          <p:cNvPr id="5" name="Rectangle 4"/>
          <p:cNvSpPr/>
          <p:nvPr/>
        </p:nvSpPr>
        <p:spPr>
          <a:xfrm>
            <a:off x="7569200" y="5988734"/>
            <a:ext cx="4622800" cy="646331"/>
          </a:xfrm>
          <a:prstGeom prst="rect">
            <a:avLst/>
          </a:prstGeom>
        </p:spPr>
        <p:txBody>
          <a:bodyPr wrap="square">
            <a:spAutoFit/>
          </a:bodyPr>
          <a:lstStyle/>
          <a:p>
            <a:r>
              <a:rPr lang="en-US" i="1" dirty="0">
                <a:solidFill>
                  <a:srgbClr val="000000"/>
                </a:solidFill>
                <a:latin typeface="Arial" panose="020B0604020202020204" pitchFamily="34" charset="0"/>
              </a:rPr>
              <a:t>Illustration of the path used to make a prediction along a Directed Acyclic graph </a:t>
            </a:r>
            <a:endParaRPr lang="en-US" dirty="0"/>
          </a:p>
        </p:txBody>
      </p:sp>
      <p:sp>
        <p:nvSpPr>
          <p:cNvPr id="6" name="Rectangle 5"/>
          <p:cNvSpPr/>
          <p:nvPr/>
        </p:nvSpPr>
        <p:spPr>
          <a:xfrm>
            <a:off x="546100" y="5988733"/>
            <a:ext cx="6096000" cy="646331"/>
          </a:xfrm>
          <a:prstGeom prst="rect">
            <a:avLst/>
          </a:prstGeom>
        </p:spPr>
        <p:txBody>
          <a:bodyPr>
            <a:spAutoFit/>
          </a:bodyPr>
          <a:lstStyle/>
          <a:p>
            <a:r>
              <a:rPr lang="en-US" dirty="0">
                <a:solidFill>
                  <a:srgbClr val="000000"/>
                </a:solidFill>
                <a:latin typeface="Arial" panose="020B0604020202020204" pitchFamily="34" charset="0"/>
              </a:rPr>
              <a:t>In general, for a problem with </a:t>
            </a:r>
            <a:r>
              <a:rPr lang="en-US" i="1" dirty="0">
                <a:solidFill>
                  <a:srgbClr val="000000"/>
                </a:solidFill>
                <a:latin typeface="Arial" panose="020B0604020202020204" pitchFamily="34" charset="0"/>
              </a:rPr>
              <a:t>K </a:t>
            </a:r>
            <a:r>
              <a:rPr lang="en-US" dirty="0">
                <a:solidFill>
                  <a:srgbClr val="000000"/>
                </a:solidFill>
                <a:latin typeface="Arial" panose="020B0604020202020204" pitchFamily="34" charset="0"/>
              </a:rPr>
              <a:t>classes, </a:t>
            </a:r>
            <a:r>
              <a:rPr lang="en-US" i="1" dirty="0">
                <a:solidFill>
                  <a:srgbClr val="000000"/>
                </a:solidFill>
                <a:latin typeface="Arial" panose="020B0604020202020204" pitchFamily="34" charset="0"/>
              </a:rPr>
              <a:t>K-1 </a:t>
            </a:r>
            <a:r>
              <a:rPr lang="en-US" dirty="0">
                <a:solidFill>
                  <a:srgbClr val="000000"/>
                </a:solidFill>
                <a:latin typeface="Arial" panose="020B0604020202020204" pitchFamily="34" charset="0"/>
              </a:rPr>
              <a:t>decision nodes will be evaluated. </a:t>
            </a:r>
            <a:endParaRPr lang="en-US" dirty="0"/>
          </a:p>
        </p:txBody>
      </p:sp>
    </p:spTree>
    <p:extLst>
      <p:ext uri="{BB962C8B-B14F-4D97-AF65-F5344CB8AC3E}">
        <p14:creationId xmlns:p14="http://schemas.microsoft.com/office/powerpoint/2010/main" val="886495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6075"/>
          </a:xfrm>
        </p:spPr>
        <p:txBody>
          <a:bodyPr>
            <a:noAutofit/>
          </a:bodyPr>
          <a:lstStyle/>
          <a:p>
            <a:r>
              <a:rPr lang="en-US" sz="2500" b="1" i="1" dirty="0"/>
              <a:t>Overview of multi-class SVM methods</a:t>
            </a:r>
            <a:endParaRPr lang="en-US" sz="2500" b="1" dirty="0"/>
          </a:p>
        </p:txBody>
      </p:sp>
      <p:graphicFrame>
        <p:nvGraphicFramePr>
          <p:cNvPr id="6" name="Content Placeholder 5"/>
          <p:cNvGraphicFramePr>
            <a:graphicFrameLocks noGrp="1"/>
          </p:cNvGraphicFramePr>
          <p:nvPr>
            <p:ph idx="1"/>
          </p:nvPr>
        </p:nvGraphicFramePr>
        <p:xfrm>
          <a:off x="342898" y="794385"/>
          <a:ext cx="11099802" cy="5692775"/>
        </p:xfrm>
        <a:graphic>
          <a:graphicData uri="http://schemas.openxmlformats.org/drawingml/2006/table">
            <a:tbl>
              <a:tblPr firstRow="1" bandRow="1">
                <a:tableStyleId>{5C22544A-7EE6-4342-B048-85BDC9FD1C3A}</a:tableStyleId>
              </a:tblPr>
              <a:tblGrid>
                <a:gridCol w="1849967">
                  <a:extLst>
                    <a:ext uri="{9D8B030D-6E8A-4147-A177-3AD203B41FA5}">
                      <a16:colId xmlns:a16="http://schemas.microsoft.com/office/drawing/2014/main" val="2201459274"/>
                    </a:ext>
                  </a:extLst>
                </a:gridCol>
                <a:gridCol w="1849967">
                  <a:extLst>
                    <a:ext uri="{9D8B030D-6E8A-4147-A177-3AD203B41FA5}">
                      <a16:colId xmlns:a16="http://schemas.microsoft.com/office/drawing/2014/main" val="1497331296"/>
                    </a:ext>
                  </a:extLst>
                </a:gridCol>
                <a:gridCol w="1849967">
                  <a:extLst>
                    <a:ext uri="{9D8B030D-6E8A-4147-A177-3AD203B41FA5}">
                      <a16:colId xmlns:a16="http://schemas.microsoft.com/office/drawing/2014/main" val="563431796"/>
                    </a:ext>
                  </a:extLst>
                </a:gridCol>
                <a:gridCol w="1849967">
                  <a:extLst>
                    <a:ext uri="{9D8B030D-6E8A-4147-A177-3AD203B41FA5}">
                      <a16:colId xmlns:a16="http://schemas.microsoft.com/office/drawing/2014/main" val="3362171125"/>
                    </a:ext>
                  </a:extLst>
                </a:gridCol>
                <a:gridCol w="1849967">
                  <a:extLst>
                    <a:ext uri="{9D8B030D-6E8A-4147-A177-3AD203B41FA5}">
                      <a16:colId xmlns:a16="http://schemas.microsoft.com/office/drawing/2014/main" val="1150313761"/>
                    </a:ext>
                  </a:extLst>
                </a:gridCol>
                <a:gridCol w="1849967">
                  <a:extLst>
                    <a:ext uri="{9D8B030D-6E8A-4147-A177-3AD203B41FA5}">
                      <a16:colId xmlns:a16="http://schemas.microsoft.com/office/drawing/2014/main" val="3267271818"/>
                    </a:ext>
                  </a:extLst>
                </a:gridCol>
              </a:tblGrid>
              <a:tr h="473075">
                <a:tc>
                  <a:txBody>
                    <a:bodyPr/>
                    <a:lstStyle/>
                    <a:p>
                      <a:r>
                        <a:rPr lang="en-US" b="1" dirty="0">
                          <a:solidFill>
                            <a:srgbClr val="000000"/>
                          </a:solidFill>
                          <a:latin typeface="Arial" panose="020B0604020202020204" pitchFamily="34" charset="0"/>
                        </a:rPr>
                        <a:t>Method name </a:t>
                      </a:r>
                      <a:endParaRPr lang="en-US" dirty="0"/>
                    </a:p>
                  </a:txBody>
                  <a:tcPr/>
                </a:tc>
                <a:tc>
                  <a:txBody>
                    <a:bodyPr/>
                    <a:lstStyle/>
                    <a:p>
                      <a:r>
                        <a:rPr lang="en-US" dirty="0">
                          <a:solidFill>
                            <a:srgbClr val="000000"/>
                          </a:solidFill>
                          <a:latin typeface="Arial" panose="020B0604020202020204" pitchFamily="34" charset="0"/>
                        </a:rPr>
                        <a:t>One-against-all </a:t>
                      </a:r>
                      <a:endParaRPr lang="en-US" dirty="0"/>
                    </a:p>
                  </a:txBody>
                  <a:tcPr/>
                </a:tc>
                <a:tc>
                  <a:txBody>
                    <a:bodyPr/>
                    <a:lstStyle/>
                    <a:p>
                      <a:r>
                        <a:rPr lang="en-US" dirty="0">
                          <a:solidFill>
                            <a:srgbClr val="000000"/>
                          </a:solidFill>
                          <a:latin typeface="Arial" panose="020B0604020202020204" pitchFamily="34" charset="0"/>
                        </a:rPr>
                        <a:t>One-against-one 	</a:t>
                      </a:r>
                      <a:endParaRPr lang="en-US" dirty="0"/>
                    </a:p>
                  </a:txBody>
                  <a:tcPr/>
                </a:tc>
                <a:tc>
                  <a:txBody>
                    <a:bodyPr/>
                    <a:lstStyle/>
                    <a:p>
                      <a:r>
                        <a:rPr lang="en-US" dirty="0">
                          <a:solidFill>
                            <a:srgbClr val="000000"/>
                          </a:solidFill>
                          <a:latin typeface="Arial" panose="020B0604020202020204" pitchFamily="34" charset="0"/>
                        </a:rPr>
                        <a:t>Weston and Watkins </a:t>
                      </a:r>
                      <a:endParaRPr lang="en-US" dirty="0"/>
                    </a:p>
                  </a:txBody>
                  <a:tcPr/>
                </a:tc>
                <a:tc>
                  <a:txBody>
                    <a:bodyPr/>
                    <a:lstStyle/>
                    <a:p>
                      <a:r>
                        <a:rPr lang="en-US" dirty="0">
                          <a:solidFill>
                            <a:srgbClr val="000000"/>
                          </a:solidFill>
                          <a:latin typeface="Arial" panose="020B0604020202020204" pitchFamily="34" charset="0"/>
                        </a:rPr>
                        <a:t>DAGSVM</a:t>
                      </a:r>
                      <a:endParaRPr lang="en-US" dirty="0"/>
                    </a:p>
                  </a:txBody>
                  <a:tcPr/>
                </a:tc>
                <a:tc>
                  <a:txBody>
                    <a:bodyPr/>
                    <a:lstStyle/>
                    <a:p>
                      <a:r>
                        <a:rPr lang="en-US" dirty="0">
                          <a:solidFill>
                            <a:srgbClr val="000000"/>
                          </a:solidFill>
                          <a:latin typeface="Arial" panose="020B0604020202020204" pitchFamily="34" charset="0"/>
                        </a:rPr>
                        <a:t>Crammer and Singer </a:t>
                      </a:r>
                      <a:endParaRPr lang="en-US" dirty="0"/>
                    </a:p>
                  </a:txBody>
                  <a:tcPr/>
                </a:tc>
                <a:extLst>
                  <a:ext uri="{0D108BD9-81ED-4DB2-BD59-A6C34878D82A}">
                    <a16:rowId xmlns:a16="http://schemas.microsoft.com/office/drawing/2014/main" val="19879806"/>
                  </a:ext>
                </a:extLst>
              </a:tr>
              <a:tr h="370840">
                <a:tc>
                  <a:txBody>
                    <a:bodyPr/>
                    <a:lstStyle/>
                    <a:p>
                      <a:r>
                        <a:rPr lang="en-US" b="1" dirty="0">
                          <a:solidFill>
                            <a:srgbClr val="000000"/>
                          </a:solidFill>
                          <a:latin typeface="Arial" panose="020B0604020202020204" pitchFamily="34" charset="0"/>
                        </a:rPr>
                        <a:t>First SVMs usage </a:t>
                      </a:r>
                      <a:endParaRPr lang="en-US" dirty="0"/>
                    </a:p>
                  </a:txBody>
                  <a:tcPr/>
                </a:tc>
                <a:tc>
                  <a:txBody>
                    <a:bodyPr/>
                    <a:lstStyle/>
                    <a:p>
                      <a:r>
                        <a:rPr lang="en-US" dirty="0">
                          <a:solidFill>
                            <a:srgbClr val="000000"/>
                          </a:solidFill>
                          <a:latin typeface="Arial" panose="020B0604020202020204" pitchFamily="34" charset="0"/>
                        </a:rPr>
                        <a:t>1995</a:t>
                      </a:r>
                      <a:endParaRPr lang="en-US" dirty="0"/>
                    </a:p>
                  </a:txBody>
                  <a:tcPr/>
                </a:tc>
                <a:tc>
                  <a:txBody>
                    <a:bodyPr/>
                    <a:lstStyle/>
                    <a:p>
                      <a:r>
                        <a:rPr lang="en-US" dirty="0">
                          <a:solidFill>
                            <a:srgbClr val="000000"/>
                          </a:solidFill>
                          <a:latin typeface="Arial" panose="020B0604020202020204" pitchFamily="34" charset="0"/>
                        </a:rPr>
                        <a:t>1996 </a:t>
                      </a:r>
                      <a:endParaRPr lang="en-US" dirty="0"/>
                    </a:p>
                  </a:txBody>
                  <a:tcPr/>
                </a:tc>
                <a:tc>
                  <a:txBody>
                    <a:bodyPr/>
                    <a:lstStyle/>
                    <a:p>
                      <a:r>
                        <a:rPr lang="en-US" dirty="0">
                          <a:solidFill>
                            <a:srgbClr val="000000"/>
                          </a:solidFill>
                          <a:latin typeface="Arial" panose="020B0604020202020204" pitchFamily="34" charset="0"/>
                        </a:rPr>
                        <a:t>1999 </a:t>
                      </a:r>
                      <a:endParaRPr lang="en-US" dirty="0"/>
                    </a:p>
                  </a:txBody>
                  <a:tcPr/>
                </a:tc>
                <a:tc>
                  <a:txBody>
                    <a:bodyPr/>
                    <a:lstStyle/>
                    <a:p>
                      <a:r>
                        <a:rPr lang="en-US" dirty="0">
                          <a:solidFill>
                            <a:srgbClr val="000000"/>
                          </a:solidFill>
                          <a:latin typeface="Arial" panose="020B0604020202020204" pitchFamily="34" charset="0"/>
                        </a:rPr>
                        <a:t>2000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2001 	</a:t>
                      </a:r>
                    </a:p>
                    <a:p>
                      <a:endParaRPr lang="en-US" dirty="0"/>
                    </a:p>
                  </a:txBody>
                  <a:tcPr/>
                </a:tc>
                <a:extLst>
                  <a:ext uri="{0D108BD9-81ED-4DB2-BD59-A6C34878D82A}">
                    <a16:rowId xmlns:a16="http://schemas.microsoft.com/office/drawing/2014/main" val="179371478"/>
                  </a:ext>
                </a:extLst>
              </a:tr>
              <a:tr h="370840">
                <a:tc>
                  <a:txBody>
                    <a:bodyPr/>
                    <a:lstStyle/>
                    <a:p>
                      <a:r>
                        <a:rPr lang="en-US" b="1" dirty="0">
                          <a:solidFill>
                            <a:srgbClr val="000000"/>
                          </a:solidFill>
                          <a:latin typeface="Arial" panose="020B0604020202020204" pitchFamily="34" charset="0"/>
                        </a:rPr>
                        <a:t>Approach </a:t>
                      </a:r>
                      <a:endParaRPr lang="en-US" dirty="0"/>
                    </a:p>
                  </a:txBody>
                  <a:tcPr/>
                </a:tc>
                <a:tc>
                  <a:txBody>
                    <a:bodyPr/>
                    <a:lstStyle/>
                    <a:p>
                      <a:r>
                        <a:rPr lang="en-US" dirty="0">
                          <a:solidFill>
                            <a:srgbClr val="000000"/>
                          </a:solidFill>
                          <a:latin typeface="Arial" panose="020B0604020202020204" pitchFamily="34" charset="0"/>
                        </a:rPr>
                        <a:t>Use several binary classifiers </a:t>
                      </a:r>
                      <a:endParaRPr lang="en-US" dirty="0"/>
                    </a:p>
                  </a:txBody>
                  <a:tcPr/>
                </a:tc>
                <a:tc>
                  <a:txBody>
                    <a:bodyPr/>
                    <a:lstStyle/>
                    <a:p>
                      <a:r>
                        <a:rPr lang="en-US" dirty="0">
                          <a:solidFill>
                            <a:srgbClr val="000000"/>
                          </a:solidFill>
                          <a:latin typeface="Arial" panose="020B0604020202020204" pitchFamily="34" charset="0"/>
                        </a:rPr>
                        <a:t>Use several binary classifiers </a:t>
                      </a:r>
                      <a:endParaRPr lang="en-US" dirty="0"/>
                    </a:p>
                  </a:txBody>
                  <a:tcPr/>
                </a:tc>
                <a:tc>
                  <a:txBody>
                    <a:bodyPr/>
                    <a:lstStyle/>
                    <a:p>
                      <a:r>
                        <a:rPr lang="en-US" dirty="0">
                          <a:solidFill>
                            <a:srgbClr val="000000"/>
                          </a:solidFill>
                          <a:latin typeface="Arial" panose="020B0604020202020204" pitchFamily="34" charset="0"/>
                        </a:rPr>
                        <a:t>Solve a single optimization problem</a:t>
                      </a:r>
                      <a:endParaRPr lang="en-US" dirty="0"/>
                    </a:p>
                  </a:txBody>
                  <a:tcPr/>
                </a:tc>
                <a:tc>
                  <a:txBody>
                    <a:bodyPr/>
                    <a:lstStyle/>
                    <a:p>
                      <a:r>
                        <a:rPr lang="en-US" dirty="0">
                          <a:solidFill>
                            <a:srgbClr val="000000"/>
                          </a:solidFill>
                          <a:latin typeface="Arial" panose="020B0604020202020204" pitchFamily="34" charset="0"/>
                        </a:rPr>
                        <a:t>Use several binary classifiers</a:t>
                      </a:r>
                      <a:endParaRPr lang="en-US" dirty="0"/>
                    </a:p>
                  </a:txBody>
                  <a:tcPr/>
                </a:tc>
                <a:tc>
                  <a:txBody>
                    <a:bodyPr/>
                    <a:lstStyle/>
                    <a:p>
                      <a:r>
                        <a:rPr lang="en-US" dirty="0">
                          <a:solidFill>
                            <a:srgbClr val="000000"/>
                          </a:solidFill>
                          <a:latin typeface="Arial" panose="020B0604020202020204" pitchFamily="34" charset="0"/>
                        </a:rPr>
                        <a:t>Solve a single optimization problem 	</a:t>
                      </a:r>
                      <a:endParaRPr lang="en-US" dirty="0"/>
                    </a:p>
                  </a:txBody>
                  <a:tcPr/>
                </a:tc>
                <a:extLst>
                  <a:ext uri="{0D108BD9-81ED-4DB2-BD59-A6C34878D82A}">
                    <a16:rowId xmlns:a16="http://schemas.microsoft.com/office/drawing/2014/main" val="859704211"/>
                  </a:ext>
                </a:extLst>
              </a:tr>
              <a:tr h="370840">
                <a:tc>
                  <a:txBody>
                    <a:bodyPr/>
                    <a:lstStyle/>
                    <a:p>
                      <a:r>
                        <a:rPr lang="en-US" b="1" dirty="0">
                          <a:solidFill>
                            <a:srgbClr val="000000"/>
                          </a:solidFill>
                          <a:latin typeface="Arial" panose="020B0604020202020204" pitchFamily="34" charset="0"/>
                        </a:rPr>
                        <a:t>Training approach </a:t>
                      </a:r>
                      <a:endParaRPr lang="en-US" dirty="0"/>
                    </a:p>
                  </a:txBody>
                  <a:tcPr/>
                </a:tc>
                <a:tc>
                  <a:txBody>
                    <a:bodyPr/>
                    <a:lstStyle/>
                    <a:p>
                      <a:r>
                        <a:rPr lang="en-US" dirty="0">
                          <a:solidFill>
                            <a:srgbClr val="000000"/>
                          </a:solidFill>
                          <a:latin typeface="Arial" panose="020B0604020202020204" pitchFamily="34" charset="0"/>
                        </a:rPr>
                        <a:t>Train a single classifier for each class </a:t>
                      </a:r>
                      <a:endParaRPr lang="en-US" dirty="0"/>
                    </a:p>
                  </a:txBody>
                  <a:tcPr/>
                </a:tc>
                <a:tc>
                  <a:txBody>
                    <a:bodyPr/>
                    <a:lstStyle/>
                    <a:p>
                      <a:r>
                        <a:rPr lang="en-US" dirty="0">
                          <a:solidFill>
                            <a:srgbClr val="000000"/>
                          </a:solidFill>
                          <a:latin typeface="Arial" panose="020B0604020202020204" pitchFamily="34" charset="0"/>
                        </a:rPr>
                        <a:t>Train a classifier for each pair of classes </a:t>
                      </a:r>
                      <a:endParaRPr lang="en-US" dirty="0"/>
                    </a:p>
                  </a:txBody>
                  <a:tcPr/>
                </a:tc>
                <a:tc>
                  <a:txBody>
                    <a:bodyPr/>
                    <a:lstStyle/>
                    <a:p>
                      <a:r>
                        <a:rPr lang="en-US" dirty="0">
                          <a:solidFill>
                            <a:srgbClr val="000000"/>
                          </a:solidFill>
                          <a:latin typeface="Arial" panose="020B0604020202020204" pitchFamily="34" charset="0"/>
                        </a:rPr>
                        <a:t>Decomposition method </a:t>
                      </a:r>
                      <a:endParaRPr lang="en-US" dirty="0"/>
                    </a:p>
                  </a:txBody>
                  <a:tcPr/>
                </a:tc>
                <a:tc>
                  <a:txBody>
                    <a:bodyPr/>
                    <a:lstStyle/>
                    <a:p>
                      <a:r>
                        <a:rPr lang="en-US" dirty="0">
                          <a:solidFill>
                            <a:srgbClr val="000000"/>
                          </a:solidFill>
                          <a:latin typeface="Arial" panose="020B0604020202020204" pitchFamily="34" charset="0"/>
                        </a:rPr>
                        <a:t>Same as one-against-one </a:t>
                      </a:r>
                      <a:endParaRPr lang="en-US" dirty="0"/>
                    </a:p>
                  </a:txBody>
                  <a:tcPr/>
                </a:tc>
                <a:tc>
                  <a:txBody>
                    <a:bodyPr/>
                    <a:lstStyle/>
                    <a:p>
                      <a:r>
                        <a:rPr lang="en-US" dirty="0">
                          <a:solidFill>
                            <a:srgbClr val="000000"/>
                          </a:solidFill>
                          <a:latin typeface="Arial" panose="020B0604020202020204" pitchFamily="34" charset="0"/>
                        </a:rPr>
                        <a:t>Decomposition method </a:t>
                      </a:r>
                      <a:endParaRPr lang="en-US" dirty="0"/>
                    </a:p>
                  </a:txBody>
                  <a:tcPr/>
                </a:tc>
                <a:extLst>
                  <a:ext uri="{0D108BD9-81ED-4DB2-BD59-A6C34878D82A}">
                    <a16:rowId xmlns:a16="http://schemas.microsoft.com/office/drawing/2014/main" val="1487464554"/>
                  </a:ext>
                </a:extLst>
              </a:tr>
              <a:tr h="755015">
                <a:tc>
                  <a:txBody>
                    <a:bodyPr/>
                    <a:lstStyle/>
                    <a:p>
                      <a:r>
                        <a:rPr lang="en-US" sz="1800" b="1" i="0" u="none" strike="noStrike" kern="1200" baseline="0" dirty="0">
                          <a:solidFill>
                            <a:schemeClr val="dk1"/>
                          </a:solidFill>
                          <a:latin typeface="+mn-lt"/>
                          <a:ea typeface="+mn-ea"/>
                          <a:cs typeface="+mn-cs"/>
                        </a:rPr>
                        <a:t>Number of trained classifiers </a:t>
                      </a:r>
                      <a:endParaRPr lang="en-US" sz="1800" b="0" i="0" u="none" strike="noStrike" kern="1200" baseline="0" dirty="0">
                        <a:solidFill>
                          <a:schemeClr val="dk1"/>
                        </a:solidFill>
                        <a:latin typeface="+mn-lt"/>
                        <a:ea typeface="+mn-ea"/>
                        <a:cs typeface="+mn-cs"/>
                      </a:endParaRPr>
                    </a:p>
                  </a:txBody>
                  <a:tcPr/>
                </a:tc>
                <a:tc>
                  <a:txBody>
                    <a:bodyPr/>
                    <a:lstStyle/>
                    <a:p>
                      <a:r>
                        <a:rPr lang="en-US" dirty="0"/>
                        <a:t>K</a:t>
                      </a:r>
                    </a:p>
                  </a:txBody>
                  <a:tcPr/>
                </a:tc>
                <a:tc>
                  <a:txBody>
                    <a:bodyPr/>
                    <a:lstStyle/>
                    <a:p>
                      <a:r>
                        <a:rPr lang="en-US" dirty="0"/>
                        <a:t>K(K-1)/2</a:t>
                      </a:r>
                    </a:p>
                  </a:txBody>
                  <a:tcPr/>
                </a:tc>
                <a:tc>
                  <a:txBody>
                    <a:bodyPr/>
                    <a:lstStyle/>
                    <a:p>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K(K-1)/2</a:t>
                      </a:r>
                    </a:p>
                  </a:txBody>
                  <a:tcPr/>
                </a:tc>
                <a:tc>
                  <a:txBody>
                    <a:bodyPr/>
                    <a:lstStyle/>
                    <a:p>
                      <a:r>
                        <a:rPr lang="en-US" dirty="0"/>
                        <a:t>1</a:t>
                      </a:r>
                    </a:p>
                  </a:txBody>
                  <a:tcPr/>
                </a:tc>
                <a:extLst>
                  <a:ext uri="{0D108BD9-81ED-4DB2-BD59-A6C34878D82A}">
                    <a16:rowId xmlns:a16="http://schemas.microsoft.com/office/drawing/2014/main" val="4135403832"/>
                  </a:ext>
                </a:extLst>
              </a:tr>
              <a:tr h="370840">
                <a:tc>
                  <a:txBody>
                    <a:bodyPr/>
                    <a:lstStyle/>
                    <a:p>
                      <a:r>
                        <a:rPr lang="en-US" b="1" dirty="0">
                          <a:solidFill>
                            <a:srgbClr val="000000"/>
                          </a:solidFill>
                          <a:latin typeface="Arial" panose="020B0604020202020204" pitchFamily="34" charset="0"/>
                        </a:rPr>
                        <a:t>Testing approach </a:t>
                      </a:r>
                      <a:endParaRPr lang="en-US" dirty="0"/>
                    </a:p>
                  </a:txBody>
                  <a:tcPr/>
                </a:tc>
                <a:tc>
                  <a:txBody>
                    <a:bodyPr/>
                    <a:lstStyle/>
                    <a:p>
                      <a:r>
                        <a:rPr lang="en-US" dirty="0">
                          <a:solidFill>
                            <a:srgbClr val="000000"/>
                          </a:solidFill>
                          <a:latin typeface="Arial" panose="020B0604020202020204" pitchFamily="34" charset="0"/>
                        </a:rPr>
                        <a:t>Select the class with the biggest decision function value </a:t>
                      </a:r>
                      <a:endParaRPr lang="en-US" dirty="0"/>
                    </a:p>
                  </a:txBody>
                  <a:tcPr/>
                </a:tc>
                <a:tc>
                  <a:txBody>
                    <a:bodyPr/>
                    <a:lstStyle/>
                    <a:p>
                      <a:r>
                        <a:rPr lang="en-US" dirty="0">
                          <a:solidFill>
                            <a:srgbClr val="000000"/>
                          </a:solidFill>
                          <a:latin typeface="Arial" panose="020B0604020202020204" pitchFamily="34" charset="0"/>
                        </a:rPr>
                        <a:t>“Max-Wins” voting strategy</a:t>
                      </a:r>
                      <a:endParaRPr lang="en-US" dirty="0"/>
                    </a:p>
                  </a:txBody>
                  <a:tcPr/>
                </a:tc>
                <a:tc>
                  <a:txBody>
                    <a:bodyPr/>
                    <a:lstStyle/>
                    <a:p>
                      <a:r>
                        <a:rPr lang="en-US" dirty="0">
                          <a:solidFill>
                            <a:srgbClr val="000000"/>
                          </a:solidFill>
                          <a:latin typeface="Arial" panose="020B0604020202020204" pitchFamily="34" charset="0"/>
                        </a:rPr>
                        <a:t>Use the classifier </a:t>
                      </a:r>
                      <a:endParaRPr lang="en-US" dirty="0"/>
                    </a:p>
                  </a:txBody>
                  <a:tcPr/>
                </a:tc>
                <a:tc>
                  <a:txBody>
                    <a:bodyPr/>
                    <a:lstStyle/>
                    <a:p>
                      <a:r>
                        <a:rPr lang="en-US" dirty="0">
                          <a:solidFill>
                            <a:srgbClr val="000000"/>
                          </a:solidFill>
                          <a:latin typeface="Arial" panose="020B0604020202020204" pitchFamily="34" charset="0"/>
                        </a:rPr>
                        <a:t>Use a DAG to make predictions on K-1 classifiers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Use the classifier 	</a:t>
                      </a:r>
                    </a:p>
                    <a:p>
                      <a:endParaRPr lang="en-US" dirty="0"/>
                    </a:p>
                  </a:txBody>
                  <a:tcPr/>
                </a:tc>
                <a:extLst>
                  <a:ext uri="{0D108BD9-81ED-4DB2-BD59-A6C34878D82A}">
                    <a16:rowId xmlns:a16="http://schemas.microsoft.com/office/drawing/2014/main" val="2470135014"/>
                  </a:ext>
                </a:extLst>
              </a:tr>
              <a:tr h="370840">
                <a:tc>
                  <a:txBody>
                    <a:bodyPr/>
                    <a:lstStyle/>
                    <a:p>
                      <a:r>
                        <a:rPr lang="en-US" b="1" dirty="0">
                          <a:solidFill>
                            <a:srgbClr val="000000"/>
                          </a:solidFill>
                          <a:latin typeface="Arial" panose="020B0604020202020204" pitchFamily="34" charset="0"/>
                        </a:rPr>
                        <a:t>Drawbacks </a:t>
                      </a:r>
                      <a:r>
                        <a:rPr lang="en-US" dirty="0">
                          <a:solidFill>
                            <a:srgbClr val="000000"/>
                          </a:solidFill>
                          <a:latin typeface="Arial" panose="020B0604020202020204" pitchFamily="34" charset="0"/>
                        </a:rPr>
                        <a:t>	</a:t>
                      </a:r>
                      <a:endParaRPr lang="en-US" dirty="0"/>
                    </a:p>
                  </a:txBody>
                  <a:tcPr/>
                </a:tc>
                <a:tc>
                  <a:txBody>
                    <a:bodyPr/>
                    <a:lstStyle/>
                    <a:p>
                      <a:r>
                        <a:rPr lang="en-US" dirty="0">
                          <a:solidFill>
                            <a:srgbClr val="000000"/>
                          </a:solidFill>
                          <a:latin typeface="Arial" panose="020B0604020202020204" pitchFamily="34" charset="0"/>
                        </a:rPr>
                        <a:t>Class imbalance </a:t>
                      </a:r>
                      <a:endParaRPr lang="en-US" dirty="0"/>
                    </a:p>
                  </a:txBody>
                  <a:tcPr/>
                </a:tc>
                <a:tc>
                  <a:txBody>
                    <a:bodyPr/>
                    <a:lstStyle/>
                    <a:p>
                      <a:r>
                        <a:rPr lang="en-US" dirty="0">
                          <a:solidFill>
                            <a:srgbClr val="000000"/>
                          </a:solidFill>
                          <a:latin typeface="Arial" panose="020B0604020202020204" pitchFamily="34" charset="0"/>
                        </a:rPr>
                        <a:t>Long training time for large K </a:t>
                      </a:r>
                      <a:endParaRPr lang="en-US" dirty="0"/>
                    </a:p>
                  </a:txBody>
                  <a:tcPr/>
                </a:tc>
                <a:tc>
                  <a:txBody>
                    <a:bodyPr/>
                    <a:lstStyle/>
                    <a:p>
                      <a:r>
                        <a:rPr lang="en-US" dirty="0">
                          <a:solidFill>
                            <a:srgbClr val="000000"/>
                          </a:solidFill>
                          <a:latin typeface="Arial" panose="020B0604020202020204" pitchFamily="34" charset="0"/>
                        </a:rPr>
                        <a:t>Long training time </a:t>
                      </a:r>
                      <a:endParaRPr lang="en-US" dirty="0"/>
                    </a:p>
                  </a:txBody>
                  <a:tcPr/>
                </a:tc>
                <a:tc>
                  <a:txBody>
                    <a:bodyPr/>
                    <a:lstStyle/>
                    <a:p>
                      <a:r>
                        <a:rPr lang="en-US" dirty="0">
                          <a:solidFill>
                            <a:srgbClr val="000000"/>
                          </a:solidFill>
                          <a:latin typeface="Arial" panose="020B0604020202020204" pitchFamily="34" charset="0"/>
                        </a:rPr>
                        <a:t>Not available in popular libraries </a:t>
                      </a:r>
                      <a:endParaRPr lang="en-US" dirty="0"/>
                    </a:p>
                  </a:txBody>
                  <a:tcPr/>
                </a:tc>
                <a:tc>
                  <a:txBody>
                    <a:bodyPr/>
                    <a:lstStyle/>
                    <a:p>
                      <a:r>
                        <a:rPr lang="en-US" dirty="0">
                          <a:solidFill>
                            <a:srgbClr val="000000"/>
                          </a:solidFill>
                          <a:latin typeface="Arial" panose="020B0604020202020204" pitchFamily="34" charset="0"/>
                        </a:rPr>
                        <a:t>Long training </a:t>
                      </a:r>
                      <a:endParaRPr lang="en-US" dirty="0"/>
                    </a:p>
                  </a:txBody>
                  <a:tcPr/>
                </a:tc>
                <a:extLst>
                  <a:ext uri="{0D108BD9-81ED-4DB2-BD59-A6C34878D82A}">
                    <a16:rowId xmlns:a16="http://schemas.microsoft.com/office/drawing/2014/main" val="3201113852"/>
                  </a:ext>
                </a:extLst>
              </a:tr>
            </a:tbl>
          </a:graphicData>
        </a:graphic>
      </p:graphicFrame>
      <p:sp>
        <p:nvSpPr>
          <p:cNvPr id="7" name="Rectangle 6"/>
          <p:cNvSpPr/>
          <p:nvPr/>
        </p:nvSpPr>
        <p:spPr>
          <a:xfrm>
            <a:off x="1803400" y="5405735"/>
            <a:ext cx="6096000" cy="369332"/>
          </a:xfrm>
          <a:prstGeom prst="rect">
            <a:avLst/>
          </a:prstGeom>
        </p:spPr>
        <p:txBody>
          <a:bodyPr>
            <a:spAutoFit/>
          </a:bodyPr>
          <a:lstStyle/>
          <a:p>
            <a:r>
              <a:rPr lang="en-US" dirty="0">
                <a:solidFill>
                  <a:srgbClr val="000000"/>
                </a:solidFill>
                <a:latin typeface="Arial" panose="020B0604020202020204" pitchFamily="34" charset="0"/>
              </a:rPr>
              <a:t>			 		</a:t>
            </a:r>
          </a:p>
        </p:txBody>
      </p:sp>
      <p:sp>
        <p:nvSpPr>
          <p:cNvPr id="9" name="Rectangle 8"/>
          <p:cNvSpPr/>
          <p:nvPr/>
        </p:nvSpPr>
        <p:spPr>
          <a:xfrm>
            <a:off x="1143000" y="5405735"/>
            <a:ext cx="6096000" cy="369332"/>
          </a:xfrm>
          <a:prstGeom prst="rect">
            <a:avLst/>
          </a:prstGeom>
        </p:spPr>
        <p:txBody>
          <a:bodyPr>
            <a:spAutoFit/>
          </a:bodyPr>
          <a:lstStyle/>
          <a:p>
            <a:r>
              <a:rPr lang="en-US" dirty="0">
                <a:solidFill>
                  <a:srgbClr val="000000"/>
                </a:solidFill>
                <a:latin typeface="Arial" panose="020B0604020202020204" pitchFamily="34" charset="0"/>
              </a:rPr>
              <a:t>			 	 	</a:t>
            </a:r>
          </a:p>
        </p:txBody>
      </p:sp>
    </p:spTree>
    <p:extLst>
      <p:ext uri="{BB962C8B-B14F-4D97-AF65-F5344CB8AC3E}">
        <p14:creationId xmlns:p14="http://schemas.microsoft.com/office/powerpoint/2010/main" val="48991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a:bodyPr>
          <a:lstStyle/>
          <a:p>
            <a:r>
              <a:rPr lang="en-US" altLang="ru-RU" sz="3000" b="1" dirty="0">
                <a:latin typeface="Calibri" panose="020F0502020204030204" pitchFamily="34" charset="0"/>
              </a:rPr>
              <a:t>Tips from Andrew Ng : Logistic regression vs. SVMs</a:t>
            </a:r>
            <a:endParaRPr lang="en-US" sz="3000" dirty="0"/>
          </a:p>
        </p:txBody>
      </p:sp>
      <p:sp>
        <p:nvSpPr>
          <p:cNvPr id="3" name="Content Placeholder 2"/>
          <p:cNvSpPr>
            <a:spLocks noGrp="1"/>
          </p:cNvSpPr>
          <p:nvPr>
            <p:ph idx="1"/>
          </p:nvPr>
        </p:nvSpPr>
        <p:spPr>
          <a:xfrm>
            <a:off x="838200" y="1143000"/>
            <a:ext cx="10515600" cy="5033963"/>
          </a:xfrm>
        </p:spPr>
        <p:txBody>
          <a:bodyPr/>
          <a:lstStyle/>
          <a:p>
            <a:r>
              <a:rPr lang="en-US" dirty="0"/>
              <a:t>n – number of features, m – number of training examples.</a:t>
            </a:r>
          </a:p>
          <a:p>
            <a:pPr marL="0" indent="0">
              <a:buNone/>
            </a:pPr>
            <a:endParaRPr lang="en-US" dirty="0"/>
          </a:p>
          <a:p>
            <a:r>
              <a:rPr lang="en-US" dirty="0"/>
              <a:t>If n  is large (relative to m):  </a:t>
            </a:r>
            <a:r>
              <a:rPr lang="en-US" sz="2000" dirty="0"/>
              <a:t>(example: n=10000, m=10-1000)</a:t>
            </a:r>
          </a:p>
          <a:p>
            <a:pPr lvl="1"/>
            <a:r>
              <a:rPr lang="en-US" altLang="ru-RU" dirty="0">
                <a:latin typeface="Calibri" panose="020F0502020204030204" pitchFamily="34" charset="0"/>
              </a:rPr>
              <a:t>Use logistic regression, or SVM without a kernel (“linear kernel”)</a:t>
            </a:r>
          </a:p>
          <a:p>
            <a:pPr lvl="1"/>
            <a:endParaRPr lang="en-US" altLang="ru-RU" dirty="0">
              <a:latin typeface="Calibri" panose="020F0502020204030204" pitchFamily="34" charset="0"/>
            </a:endParaRPr>
          </a:p>
          <a:p>
            <a:r>
              <a:rPr lang="en-US" altLang="ru-RU" sz="2800" dirty="0"/>
              <a:t>If n is small, m is intermediate </a:t>
            </a:r>
            <a:r>
              <a:rPr lang="en-US" sz="2000" dirty="0"/>
              <a:t>(example: n=1-1000, m=10-10000)</a:t>
            </a:r>
          </a:p>
          <a:p>
            <a:pPr marL="685800" lvl="2">
              <a:spcBef>
                <a:spcPts val="1000"/>
              </a:spcBef>
            </a:pPr>
            <a:r>
              <a:rPr lang="en-US" altLang="ru-RU" dirty="0">
                <a:latin typeface="Calibri" panose="020F0502020204030204" pitchFamily="34" charset="0"/>
              </a:rPr>
              <a:t>Use SVM with Gaussian kernel </a:t>
            </a:r>
          </a:p>
          <a:p>
            <a:r>
              <a:rPr lang="en-US" altLang="ru-RU" dirty="0"/>
              <a:t>If n is small, m is large: </a:t>
            </a:r>
            <a:r>
              <a:rPr lang="en-US" sz="2000" dirty="0"/>
              <a:t>(example: n=1-1000, m=50000)</a:t>
            </a:r>
          </a:p>
          <a:p>
            <a:pPr marL="685800" lvl="2">
              <a:spcBef>
                <a:spcPts val="1000"/>
              </a:spcBef>
            </a:pPr>
            <a:r>
              <a:rPr lang="en-US" altLang="ru-RU" dirty="0">
                <a:latin typeface="Calibri" panose="020F0502020204030204" pitchFamily="34" charset="0"/>
              </a:rPr>
              <a:t>Create/add more features, then use logistic regression or SVM without a kernel</a:t>
            </a:r>
          </a:p>
          <a:p>
            <a:endParaRPr lang="en-US" altLang="ru-RU" sz="2800" dirty="0"/>
          </a:p>
          <a:p>
            <a:pPr lvl="1"/>
            <a:endParaRPr lang="en-US" altLang="ru-RU" dirty="0">
              <a:latin typeface="Calibri" panose="020F0502020204030204" pitchFamily="34" charset="0"/>
            </a:endParaRPr>
          </a:p>
        </p:txBody>
      </p:sp>
    </p:spTree>
    <p:extLst>
      <p:ext uri="{BB962C8B-B14F-4D97-AF65-F5344CB8AC3E}">
        <p14:creationId xmlns:p14="http://schemas.microsoft.com/office/powerpoint/2010/main" val="210895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8775"/>
          </a:xfrm>
        </p:spPr>
        <p:txBody>
          <a:bodyPr>
            <a:normAutofit fontScale="90000"/>
          </a:bodyPr>
          <a:lstStyle/>
          <a:p>
            <a:r>
              <a:rPr lang="en-US" b="1" u="sng" dirty="0"/>
              <a:t>Noisy Data</a:t>
            </a:r>
          </a:p>
        </p:txBody>
      </p:sp>
      <p:sp>
        <p:nvSpPr>
          <p:cNvPr id="3" name="Content Placeholder 2"/>
          <p:cNvSpPr>
            <a:spLocks noGrp="1"/>
          </p:cNvSpPr>
          <p:nvPr>
            <p:ph idx="1"/>
          </p:nvPr>
        </p:nvSpPr>
        <p:spPr>
          <a:xfrm>
            <a:off x="838200" y="927100"/>
            <a:ext cx="10515600" cy="5249863"/>
          </a:xfrm>
        </p:spPr>
        <p:txBody>
          <a:bodyPr/>
          <a:lstStyle/>
          <a:p>
            <a:r>
              <a:rPr lang="en-US" b="1" dirty="0"/>
              <a:t>Hard margin SVM </a:t>
            </a:r>
            <a:r>
              <a:rPr lang="en-US" dirty="0"/>
              <a:t>requires the data to be linearly separable </a:t>
            </a:r>
          </a:p>
          <a:p>
            <a:pPr lvl="1"/>
            <a:r>
              <a:rPr lang="en-US" dirty="0"/>
              <a:t>Real-life data is often noisy </a:t>
            </a:r>
          </a:p>
          <a:p>
            <a:pPr lvl="1"/>
            <a:r>
              <a:rPr lang="en-US" dirty="0"/>
              <a:t>In the presence of an outlier (a data point that seems to be out of its group), there are two cases: </a:t>
            </a:r>
          </a:p>
          <a:p>
            <a:pPr lvl="2"/>
            <a:r>
              <a:rPr lang="en-US" dirty="0"/>
              <a:t>the outlier can be closer to the other examples than most of the examples of its class, thus reducing the margin</a:t>
            </a:r>
          </a:p>
          <a:p>
            <a:pPr lvl="2"/>
            <a:r>
              <a:rPr lang="en-US" dirty="0"/>
              <a:t>it can be among the other examples and break linear </a:t>
            </a:r>
            <a:r>
              <a:rPr lang="en-US" dirty="0" err="1"/>
              <a:t>separability</a:t>
            </a:r>
            <a:r>
              <a:rPr lang="en-US" dirty="0"/>
              <a:t>. </a:t>
            </a:r>
          </a:p>
        </p:txBody>
      </p:sp>
      <p:pic>
        <p:nvPicPr>
          <p:cNvPr id="4" name="Picture 3"/>
          <p:cNvPicPr>
            <a:picLocks noChangeAspect="1"/>
          </p:cNvPicPr>
          <p:nvPr/>
        </p:nvPicPr>
        <p:blipFill>
          <a:blip r:embed="rId2"/>
          <a:stretch>
            <a:fillRect/>
          </a:stretch>
        </p:blipFill>
        <p:spPr>
          <a:xfrm>
            <a:off x="1604587" y="3552031"/>
            <a:ext cx="2759825" cy="2654063"/>
          </a:xfrm>
          <a:prstGeom prst="rect">
            <a:avLst/>
          </a:prstGeom>
        </p:spPr>
      </p:pic>
      <p:sp>
        <p:nvSpPr>
          <p:cNvPr id="5" name="Rectangle 4"/>
          <p:cNvSpPr/>
          <p:nvPr/>
        </p:nvSpPr>
        <p:spPr>
          <a:xfrm>
            <a:off x="1066799" y="6176963"/>
            <a:ext cx="3835400" cy="646331"/>
          </a:xfrm>
          <a:prstGeom prst="rect">
            <a:avLst/>
          </a:prstGeom>
        </p:spPr>
        <p:txBody>
          <a:bodyPr wrap="square">
            <a:spAutoFit/>
          </a:bodyPr>
          <a:lstStyle/>
          <a:p>
            <a:r>
              <a:rPr lang="en-US" i="1" dirty="0">
                <a:solidFill>
                  <a:srgbClr val="000000"/>
                </a:solidFill>
                <a:latin typeface="Arial" panose="020B0604020202020204" pitchFamily="34" charset="0"/>
              </a:rPr>
              <a:t>The dataset is still linearly separable with the outlier at (5, 7) </a:t>
            </a:r>
            <a:endParaRPr lang="en-US" dirty="0"/>
          </a:p>
        </p:txBody>
      </p:sp>
      <p:pic>
        <p:nvPicPr>
          <p:cNvPr id="6" name="Picture 5"/>
          <p:cNvPicPr>
            <a:picLocks noChangeAspect="1"/>
          </p:cNvPicPr>
          <p:nvPr/>
        </p:nvPicPr>
        <p:blipFill>
          <a:blip r:embed="rId3"/>
          <a:stretch>
            <a:fillRect/>
          </a:stretch>
        </p:blipFill>
        <p:spPr>
          <a:xfrm>
            <a:off x="6819900" y="3578750"/>
            <a:ext cx="2795666" cy="2627344"/>
          </a:xfrm>
          <a:prstGeom prst="rect">
            <a:avLst/>
          </a:prstGeom>
        </p:spPr>
      </p:pic>
      <p:sp>
        <p:nvSpPr>
          <p:cNvPr id="7" name="Rectangle 6"/>
          <p:cNvSpPr/>
          <p:nvPr/>
        </p:nvSpPr>
        <p:spPr>
          <a:xfrm>
            <a:off x="6096000" y="6311256"/>
            <a:ext cx="4757511" cy="369332"/>
          </a:xfrm>
          <a:prstGeom prst="rect">
            <a:avLst/>
          </a:prstGeom>
        </p:spPr>
        <p:txBody>
          <a:bodyPr wrap="square">
            <a:spAutoFit/>
          </a:bodyPr>
          <a:lstStyle/>
          <a:p>
            <a:r>
              <a:rPr lang="en-US" i="1" dirty="0">
                <a:solidFill>
                  <a:srgbClr val="000000"/>
                </a:solidFill>
                <a:latin typeface="Arial" panose="020B0604020202020204" pitchFamily="34" charset="0"/>
              </a:rPr>
              <a:t>The outlier at (7, 8) breaks linear </a:t>
            </a:r>
            <a:r>
              <a:rPr lang="en-US" i="1" dirty="0" err="1">
                <a:solidFill>
                  <a:srgbClr val="000000"/>
                </a:solidFill>
                <a:latin typeface="Arial" panose="020B0604020202020204" pitchFamily="34" charset="0"/>
              </a:rPr>
              <a:t>separability</a:t>
            </a:r>
            <a:r>
              <a:rPr lang="en-US" i="1"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169401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94" y="554492"/>
            <a:ext cx="10666411" cy="574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61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4" y="490539"/>
            <a:ext cx="11088686" cy="592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99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title" idx="4294967295"/>
          </p:nvPr>
        </p:nvSpPr>
        <p:spPr>
          <a:xfrm>
            <a:off x="241300" y="149225"/>
            <a:ext cx="10515600" cy="384175"/>
          </a:xfrm>
          <a:noFill/>
        </p:spPr>
        <p:txBody>
          <a:bodyPr>
            <a:noAutofit/>
          </a:bodyPr>
          <a:lstStyle/>
          <a:p>
            <a:pPr eaLnBrk="1" hangingPunct="1"/>
            <a:r>
              <a:rPr lang="en-US" altLang="ru-RU" sz="3000" b="1" dirty="0"/>
              <a:t>Summary  </a:t>
            </a:r>
          </a:p>
        </p:txBody>
      </p:sp>
      <p:sp>
        <p:nvSpPr>
          <p:cNvPr id="81923" name="Rectangle 7"/>
          <p:cNvSpPr>
            <a:spLocks noGrp="1" noChangeArrowheads="1"/>
          </p:cNvSpPr>
          <p:nvPr>
            <p:ph type="body" idx="4294967295"/>
          </p:nvPr>
        </p:nvSpPr>
        <p:spPr>
          <a:xfrm>
            <a:off x="0" y="749300"/>
            <a:ext cx="11544300" cy="5880100"/>
          </a:xfrm>
          <a:noFill/>
        </p:spPr>
        <p:txBody>
          <a:bodyPr>
            <a:noAutofit/>
          </a:bodyPr>
          <a:lstStyle/>
          <a:p>
            <a:pPr eaLnBrk="1" hangingPunct="1">
              <a:lnSpc>
                <a:spcPct val="90000"/>
              </a:lnSpc>
            </a:pPr>
            <a:r>
              <a:rPr lang="en-US" altLang="ru-RU" sz="2000" b="1" u="sng" dirty="0"/>
              <a:t>Weaknesses</a:t>
            </a:r>
          </a:p>
          <a:p>
            <a:pPr lvl="1" eaLnBrk="1" hangingPunct="1">
              <a:lnSpc>
                <a:spcPct val="90000"/>
              </a:lnSpc>
            </a:pPr>
            <a:r>
              <a:rPr lang="en-US" altLang="ru-RU" sz="2000" dirty="0"/>
              <a:t>Training (and Testing) is quite slow compared to ANN</a:t>
            </a:r>
          </a:p>
          <a:p>
            <a:pPr lvl="3"/>
            <a:r>
              <a:rPr lang="en-US" altLang="ru-RU" sz="2000" dirty="0"/>
              <a:t>Because of Constrained Quadratic Programming</a:t>
            </a:r>
          </a:p>
          <a:p>
            <a:pPr lvl="1" eaLnBrk="1" hangingPunct="1">
              <a:lnSpc>
                <a:spcPct val="90000"/>
              </a:lnSpc>
            </a:pPr>
            <a:r>
              <a:rPr lang="en-US" altLang="ru-RU" sz="2000" dirty="0"/>
              <a:t>Essentially a binary classifier</a:t>
            </a:r>
          </a:p>
          <a:p>
            <a:pPr lvl="3"/>
            <a:r>
              <a:rPr lang="en-US" altLang="ru-RU" sz="2000" dirty="0"/>
              <a:t>However, there are some tricks to evade this.</a:t>
            </a:r>
          </a:p>
          <a:p>
            <a:pPr lvl="1" eaLnBrk="1" hangingPunct="1">
              <a:lnSpc>
                <a:spcPct val="90000"/>
              </a:lnSpc>
            </a:pPr>
            <a:r>
              <a:rPr lang="en-US" altLang="ru-RU" sz="2000" dirty="0"/>
              <a:t>Very sensitive to noise</a:t>
            </a:r>
          </a:p>
          <a:p>
            <a:pPr lvl="3"/>
            <a:r>
              <a:rPr lang="en-US" altLang="ru-RU" sz="2000" dirty="0"/>
              <a:t>A few off data points can completely throw off the algorithm</a:t>
            </a:r>
          </a:p>
          <a:p>
            <a:pPr lvl="1" eaLnBrk="1" hangingPunct="1">
              <a:lnSpc>
                <a:spcPct val="90000"/>
              </a:lnSpc>
            </a:pPr>
            <a:r>
              <a:rPr lang="en-US" altLang="ru-RU" sz="2000" dirty="0"/>
              <a:t>Biggest Drawback: The choice of Kernel function.</a:t>
            </a:r>
          </a:p>
          <a:p>
            <a:pPr lvl="3"/>
            <a:r>
              <a:rPr lang="en-US" altLang="ru-RU" sz="2000" dirty="0"/>
              <a:t>There is no “set-in-stone” theory for choosing a kernel function for any given problem</a:t>
            </a:r>
          </a:p>
          <a:p>
            <a:r>
              <a:rPr lang="en-US" altLang="ru-RU" sz="2000" b="1" u="sng" dirty="0"/>
              <a:t>Strengths</a:t>
            </a:r>
          </a:p>
          <a:p>
            <a:pPr lvl="1"/>
            <a:r>
              <a:rPr lang="en-US" altLang="ru-RU" sz="2000" dirty="0"/>
              <a:t>Training is relatively easy</a:t>
            </a:r>
          </a:p>
          <a:p>
            <a:pPr lvl="3"/>
            <a:r>
              <a:rPr lang="en-US" altLang="ru-RU" dirty="0"/>
              <a:t>We don’t have to deal with local minimum like in ANN</a:t>
            </a:r>
          </a:p>
          <a:p>
            <a:pPr lvl="3"/>
            <a:r>
              <a:rPr lang="en-US" altLang="ru-RU" dirty="0"/>
              <a:t>SVM solution is always global and unique (check “Burges” paper for proof and justification).</a:t>
            </a:r>
          </a:p>
          <a:p>
            <a:pPr lvl="1"/>
            <a:r>
              <a:rPr lang="en-US" altLang="ru-RU" sz="2000" dirty="0"/>
              <a:t>Unlike ANN, doesn’t suffer from “curse of dimensionality”.</a:t>
            </a:r>
          </a:p>
          <a:p>
            <a:pPr lvl="3"/>
            <a:r>
              <a:rPr lang="en-US" altLang="ru-RU" dirty="0"/>
              <a:t>We have infinite dimensions?! Maximum Margin Constraint: DOT-PRODUCTS!</a:t>
            </a:r>
          </a:p>
          <a:p>
            <a:pPr lvl="1"/>
            <a:r>
              <a:rPr lang="en-US" altLang="ru-RU" sz="2000" dirty="0"/>
              <a:t>Less prone to overfitting</a:t>
            </a:r>
          </a:p>
          <a:p>
            <a:pPr lvl="1"/>
            <a:r>
              <a:rPr lang="en-US" altLang="ru-RU" sz="2000" dirty="0"/>
              <a:t>Simple, easy to understand geometric interpretation.</a:t>
            </a:r>
          </a:p>
        </p:txBody>
      </p:sp>
    </p:spTree>
    <p:extLst>
      <p:ext uri="{BB962C8B-B14F-4D97-AF65-F5344CB8AC3E}">
        <p14:creationId xmlns:p14="http://schemas.microsoft.com/office/powerpoint/2010/main" val="202807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975"/>
          </a:xfrm>
        </p:spPr>
        <p:txBody>
          <a:bodyPr>
            <a:normAutofit/>
          </a:bodyPr>
          <a:lstStyle/>
          <a:p>
            <a:r>
              <a:rPr lang="en-US" sz="3000" u="sng" dirty="0"/>
              <a:t>Reading Materials</a:t>
            </a:r>
          </a:p>
        </p:txBody>
      </p:sp>
      <p:sp>
        <p:nvSpPr>
          <p:cNvPr id="4" name="Content Placeholder 3">
            <a:extLst>
              <a:ext uri="{FF2B5EF4-FFF2-40B4-BE49-F238E27FC236}">
                <a16:creationId xmlns:a16="http://schemas.microsoft.com/office/drawing/2014/main" id="{550BE382-F841-485E-B622-E907FE4533E5}"/>
              </a:ext>
            </a:extLst>
          </p:cNvPr>
          <p:cNvSpPr>
            <a:spLocks noGrp="1"/>
          </p:cNvSpPr>
          <p:nvPr>
            <p:ph idx="1"/>
          </p:nvPr>
        </p:nvSpPr>
        <p:spPr/>
        <p:txBody>
          <a:bodyPr>
            <a:normAutofit/>
          </a:bodyPr>
          <a:lstStyle/>
          <a:p>
            <a:pPr marL="0" indent="0">
              <a:spcBef>
                <a:spcPct val="0"/>
              </a:spcBef>
              <a:buNone/>
            </a:pPr>
            <a:r>
              <a:rPr lang="en-US" sz="2400" dirty="0"/>
              <a:t>Support Vector Machines. Alexandre </a:t>
            </a:r>
            <a:r>
              <a:rPr lang="en-US" sz="2400" dirty="0" err="1"/>
              <a:t>Kowalczyk</a:t>
            </a:r>
            <a:r>
              <a:rPr lang="en-US" sz="2400" dirty="0"/>
              <a:t>.  </a:t>
            </a:r>
            <a:endParaRPr lang="en-US" sz="2400" dirty="0">
              <a:hlinkClick r:id="rId2"/>
            </a:endParaRPr>
          </a:p>
        </p:txBody>
      </p:sp>
      <p:pic>
        <p:nvPicPr>
          <p:cNvPr id="6" name="Picture 5">
            <a:extLst>
              <a:ext uri="{FF2B5EF4-FFF2-40B4-BE49-F238E27FC236}">
                <a16:creationId xmlns:a16="http://schemas.microsoft.com/office/drawing/2014/main" id="{D4F6B89D-F741-43EF-8909-31436003F783}"/>
              </a:ext>
            </a:extLst>
          </p:cNvPr>
          <p:cNvPicPr>
            <a:picLocks noChangeAspect="1"/>
          </p:cNvPicPr>
          <p:nvPr/>
        </p:nvPicPr>
        <p:blipFill>
          <a:blip r:embed="rId3"/>
          <a:stretch>
            <a:fillRect/>
          </a:stretch>
        </p:blipFill>
        <p:spPr>
          <a:xfrm>
            <a:off x="8468293" y="2817379"/>
            <a:ext cx="2702627" cy="3494521"/>
          </a:xfrm>
          <a:prstGeom prst="rect">
            <a:avLst/>
          </a:prstGeom>
        </p:spPr>
      </p:pic>
      <p:sp>
        <p:nvSpPr>
          <p:cNvPr id="3" name="Rectangle 2"/>
          <p:cNvSpPr/>
          <p:nvPr/>
        </p:nvSpPr>
        <p:spPr>
          <a:xfrm>
            <a:off x="838200" y="2354513"/>
            <a:ext cx="9779000" cy="369332"/>
          </a:xfrm>
          <a:prstGeom prst="rect">
            <a:avLst/>
          </a:prstGeom>
        </p:spPr>
        <p:txBody>
          <a:bodyPr wrap="square">
            <a:spAutoFit/>
          </a:bodyPr>
          <a:lstStyle/>
          <a:p>
            <a:r>
              <a:rPr lang="en-US" b="1" dirty="0">
                <a:solidFill>
                  <a:srgbClr val="665ED0"/>
                </a:solidFill>
                <a:latin typeface="-apple-system"/>
                <a:hlinkClick r:id="rId4"/>
              </a:rPr>
              <a:t>https://www.syncfusion.com/ebooks/support_vector_machines_succinctly</a:t>
            </a:r>
            <a:endParaRPr lang="en-US" dirty="0"/>
          </a:p>
        </p:txBody>
      </p:sp>
    </p:spTree>
    <p:extLst>
      <p:ext uri="{BB962C8B-B14F-4D97-AF65-F5344CB8AC3E}">
        <p14:creationId xmlns:p14="http://schemas.microsoft.com/office/powerpoint/2010/main" val="383697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0375"/>
          </a:xfrm>
        </p:spPr>
        <p:txBody>
          <a:bodyPr>
            <a:noAutofit/>
          </a:bodyPr>
          <a:lstStyle/>
          <a:p>
            <a:r>
              <a:rPr lang="en-US" sz="3000" b="1" u="sng" dirty="0"/>
              <a:t>Soft margin</a:t>
            </a:r>
            <a:endParaRPr lang="en-US" sz="30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90600"/>
                <a:ext cx="10515600" cy="5867400"/>
              </a:xfrm>
            </p:spPr>
            <p:txBody>
              <a:bodyPr>
                <a:normAutofit fontScale="85000" lnSpcReduction="10000"/>
              </a:bodyPr>
              <a:lstStyle/>
              <a:p>
                <a:pPr marL="0" indent="0">
                  <a:buNone/>
                </a:pPr>
                <a:r>
                  <a:rPr lang="en-US" sz="2400" u="sng" dirty="0"/>
                  <a:t>Slack variables.</a:t>
                </a:r>
              </a:p>
              <a:p>
                <a:pPr marL="0" indent="0">
                  <a:buNone/>
                </a:pPr>
                <a:r>
                  <a:rPr lang="en-US" sz="2000" dirty="0">
                    <a:solidFill>
                      <a:srgbClr val="000000"/>
                    </a:solidFill>
                    <a:latin typeface="Arial" panose="020B0604020202020204" pitchFamily="34" charset="0"/>
                  </a:rPr>
                  <a:t>Given a training set: </a:t>
                </a:r>
                <a14:m>
                  <m:oMath xmlns:m="http://schemas.openxmlformats.org/officeDocument/2006/math">
                    <m:r>
                      <a:rPr lang="en-US" sz="2000" i="1">
                        <a:solidFill>
                          <a:srgbClr val="000000"/>
                        </a:solidFill>
                        <a:latin typeface="Cambria Math" panose="02040503050406030204" pitchFamily="18" charset="0"/>
                      </a:rPr>
                      <m:t>𝐷</m:t>
                    </m:r>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d>
                          <m:dPr>
                            <m:begChr m:val="{"/>
                            <m:endChr m:val="}"/>
                            <m:ctrlPr>
                              <a:rPr lang="en-US" sz="2000" i="1">
                                <a:solidFill>
                                  <a:srgbClr val="000000"/>
                                </a:solidFill>
                                <a:latin typeface="Cambria Math" panose="02040503050406030204" pitchFamily="18" charset="0"/>
                              </a:rPr>
                            </m:ctrlPr>
                          </m:d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 |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ea typeface="Cambria Math" panose="02040503050406030204" pitchFamily="18" charset="0"/>
                              </a:rPr>
                              <m:t>∈</m:t>
                            </m:r>
                            <m:sSup>
                              <m:sSupPr>
                                <m:ctrlPr>
                                  <a:rPr lang="en-US" sz="2000" i="1">
                                    <a:solidFill>
                                      <a:srgbClr val="000000"/>
                                    </a:solidFill>
                                    <a:latin typeface="Cambria Math" panose="02040503050406030204" pitchFamily="18" charset="0"/>
                                    <a:ea typeface="Cambria Math" panose="02040503050406030204" pitchFamily="18" charset="0"/>
                                  </a:rPr>
                                </m:ctrlPr>
                              </m:sSupPr>
                              <m:e>
                                <m:r>
                                  <a:rPr lang="en-US" sz="2000" i="1">
                                    <a:solidFill>
                                      <a:srgbClr val="000000"/>
                                    </a:solidFill>
                                    <a:latin typeface="Cambria Math" panose="02040503050406030204" pitchFamily="18" charset="0"/>
                                    <a:ea typeface="Cambria Math" panose="02040503050406030204" pitchFamily="18" charset="0"/>
                                  </a:rPr>
                                  <m:t>𝑅</m:t>
                                </m:r>
                              </m:e>
                              <m:sup>
                                <m:r>
                                  <a:rPr lang="en-US" sz="2000" i="1">
                                    <a:solidFill>
                                      <a:srgbClr val="000000"/>
                                    </a:solidFill>
                                    <a:latin typeface="Cambria Math" panose="02040503050406030204" pitchFamily="18" charset="0"/>
                                    <a:ea typeface="Cambria Math" panose="02040503050406030204" pitchFamily="18" charset="0"/>
                                  </a:rPr>
                                  <m:t>𝑛</m:t>
                                </m:r>
                              </m:sup>
                            </m:sSup>
                            <m:r>
                              <a:rPr lang="en-US" sz="2000" i="1">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ea typeface="Cambria Math" panose="02040503050406030204" pitchFamily="18" charset="0"/>
                              </a:rPr>
                              <m:t>∈{−1,1}</m:t>
                            </m:r>
                          </m:e>
                        </m:d>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𝑚</m:t>
                        </m:r>
                      </m:sup>
                    </m:sSubSup>
                  </m:oMath>
                </a14:m>
                <a:r>
                  <a:rPr lang="en-US" sz="2000" dirty="0"/>
                  <a:t>.   In 1995, </a:t>
                </a:r>
                <a:r>
                  <a:rPr lang="en-US" sz="2000" dirty="0" err="1"/>
                  <a:t>Vapnik</a:t>
                </a:r>
                <a:r>
                  <a:rPr lang="en-US" sz="2000" dirty="0"/>
                  <a:t> and Cortes introduced a modified version of the original SVM that allows the classifier to make some mistakes. </a:t>
                </a:r>
              </a:p>
              <a:p>
                <a:pPr marL="0" indent="0">
                  <a:buNone/>
                </a:pPr>
                <a:r>
                  <a:rPr lang="en-US" sz="2000" dirty="0"/>
                  <a:t>The goal is now not to make zero classification mistakes, but to make as few mistakes as possible. To do so, they modified the constraints of the optimization problem by adding a variable </a:t>
                </a:r>
                <a14:m>
                  <m:oMath xmlns:m="http://schemas.openxmlformats.org/officeDocument/2006/math">
                    <m:r>
                      <a:rPr lang="en-US" sz="2000" i="1" smtClean="0">
                        <a:latin typeface="Cambria Math" panose="02040503050406030204" pitchFamily="18" charset="0"/>
                        <a:ea typeface="Cambria Math" panose="02040503050406030204" pitchFamily="18" charset="0"/>
                      </a:rPr>
                      <m:t>𝜉</m:t>
                    </m:r>
                  </m:oMath>
                </a14:m>
                <a:r>
                  <a:rPr lang="en-US" sz="2000" dirty="0"/>
                  <a:t>.</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m:t>
                              </m:r>
                              <m:r>
                                <a:rPr lang="en-US" sz="2000" i="1">
                                  <a:latin typeface="Cambria Math" panose="02040503050406030204" pitchFamily="18" charset="0"/>
                                </a:rPr>
                                <m:t>𝑖𝑛𝑖𝑚𝑖𝑧𝑒</m:t>
                              </m:r>
                              <m:r>
                                <a:rPr lang="en-US" sz="2000" i="1">
                                  <a:latin typeface="Cambria Math" panose="02040503050406030204" pitchFamily="18" charset="0"/>
                                </a:rPr>
                                <m:t> </m:t>
                              </m:r>
                            </m:e>
                            <m:lim>
                              <m:r>
                                <a:rPr lang="en-US" sz="2000" i="1">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𝑏</m:t>
                              </m:r>
                              <m:r>
                                <a:rPr lang="en-US" sz="2000" b="0" i="1"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𝜉</m:t>
                              </m:r>
                            </m:lim>
                          </m:limLow>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𝑤</m:t>
                                  </m:r>
                                </m:e>
                              </m:d>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𝐶</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𝑚</m:t>
                              </m:r>
                            </m:sup>
                            <m:e>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𝜉</m:t>
                                  </m:r>
                                </m:e>
                                <m:sub>
                                  <m:r>
                                    <a:rPr lang="en-US" sz="2000" i="1" dirty="0">
                                      <a:latin typeface="Cambria Math" panose="02040503050406030204" pitchFamily="18" charset="0"/>
                                      <a:ea typeface="Cambria Math" panose="02040503050406030204" pitchFamily="18" charset="0"/>
                                    </a:rPr>
                                    <m:t>𝑖</m:t>
                                  </m:r>
                                </m:sub>
                              </m:sSub>
                            </m:e>
                          </m:nary>
                        </m:e>
                      </m:func>
                    </m:oMath>
                  </m:oMathPara>
                </a14:m>
                <a:endParaRPr lang="en-US" sz="2000" dirty="0"/>
              </a:p>
              <a:p>
                <a:pPr marL="0" indent="0">
                  <a:buNone/>
                </a:pPr>
                <a:r>
                  <a:rPr lang="en-US" sz="2000" dirty="0"/>
                  <a:t>     			                     subject to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𝑏</m:t>
                        </m:r>
                      </m:e>
                    </m:d>
                    <m:r>
                      <a:rPr lang="en-US" sz="2000" i="1">
                        <a:latin typeface="Cambria Math" panose="02040503050406030204" pitchFamily="18" charset="0"/>
                        <a:ea typeface="Cambria Math" panose="02040503050406030204" pitchFamily="18" charset="0"/>
                      </a:rPr>
                      <m:t>≥</m:t>
                    </m:r>
                    <m:sSub>
                      <m:sSubPr>
                        <m:ctrlPr>
                          <a:rPr lang="en-US" sz="2000" i="1" dirty="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1−</m:t>
                        </m:r>
                        <m:r>
                          <a:rPr lang="en-US" sz="2000" i="1" dirty="0">
                            <a:latin typeface="Cambria Math" panose="02040503050406030204" pitchFamily="18" charset="0"/>
                            <a:ea typeface="Cambria Math" panose="02040503050406030204" pitchFamily="18" charset="0"/>
                          </a:rPr>
                          <m:t>𝜉</m:t>
                        </m:r>
                      </m:e>
                      <m:sub>
                        <m:r>
                          <a:rPr lang="en-US" sz="2000" i="1" dirty="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oMath>
                </a14:m>
                <a:endParaRPr lang="en-US" sz="20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𝜉</m:t>
                          </m:r>
                        </m:e>
                        <m:sub>
                          <m:r>
                            <a:rPr lang="en-US" sz="2000" i="1" dirty="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0      </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𝑚</m:t>
                      </m:r>
                    </m:oMath>
                  </m:oMathPara>
                </a14:m>
                <a:endParaRPr lang="en-US" sz="2000" dirty="0"/>
              </a:p>
              <a:p>
                <a:pPr marL="0" indent="0">
                  <a:buNone/>
                </a:pPr>
                <a:r>
                  <a:rPr lang="en-US" sz="2000" dirty="0"/>
                  <a:t>where </a:t>
                </a:r>
                <a14:m>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𝜉</m:t>
                        </m:r>
                      </m:e>
                      <m:sub>
                        <m:r>
                          <a:rPr lang="en-US" sz="2000" b="0" i="1" dirty="0" smtClean="0">
                            <a:latin typeface="Cambria Math" panose="02040503050406030204" pitchFamily="18" charset="0"/>
                            <a:ea typeface="Cambria Math" panose="02040503050406030204" pitchFamily="18" charset="0"/>
                          </a:rPr>
                          <m:t>𝑖</m:t>
                        </m:r>
                      </m:sub>
                    </m:sSub>
                  </m:oMath>
                </a14:m>
                <a:r>
                  <a:rPr lang="en-US" sz="2000" dirty="0"/>
                  <a:t>-slack variables, C is the regularization parameter.</a:t>
                </a:r>
              </a:p>
              <a:p>
                <a:pPr marL="0" indent="0">
                  <a:buNone/>
                </a:pPr>
                <a:r>
                  <a:rPr lang="en-US" sz="2000" u="sng" dirty="0"/>
                  <a:t>Wolfe dual problem</a:t>
                </a:r>
                <a:endParaRPr lang="en-US" sz="2000" dirty="0"/>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𝑚𝑎𝑥𝑖𝑚𝑖𝑧𝑒</m:t>
                              </m:r>
                            </m:e>
                            <m:lim>
                              <m:r>
                                <a:rPr lang="en-US" sz="2000" i="1">
                                  <a:latin typeface="Cambria Math" panose="02040503050406030204" pitchFamily="18" charset="0"/>
                                  <a:ea typeface="Cambria Math" panose="02040503050406030204" pitchFamily="18" charset="0"/>
                                </a:rPr>
                                <m:t>𝛼</m:t>
                              </m:r>
                            </m:lim>
                          </m:limLow>
                        </m:fName>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e>
                          </m:nary>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nary>
                                    <m:naryPr>
                                      <m:chr m:val="∑"/>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rPr>
                                            <m:t>𝑦</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𝑗</m:t>
                                  </m:r>
                                </m:sub>
                              </m:sSub>
                            </m:e>
                          </m:nary>
                        </m:e>
                      </m:func>
                    </m:oMath>
                  </m:oMathPara>
                </a14:m>
                <a:endParaRPr lang="en-US" sz="2000" dirty="0"/>
              </a:p>
              <a:p>
                <a:pPr marL="0" indent="0">
                  <a:buNone/>
                </a:pPr>
                <a:r>
                  <a:rPr lang="en-US" sz="2000" dirty="0"/>
                  <a:t>	 		        subject to    </a:t>
                </a:r>
                <a14:m>
                  <m:oMath xmlns:m="http://schemas.openxmlformats.org/officeDocument/2006/math">
                    <m:r>
                      <a:rPr lang="en-US" sz="2000" b="0" i="0" smtClean="0">
                        <a:latin typeface="Cambria Math" panose="02040503050406030204" pitchFamily="18" charset="0"/>
                        <a:ea typeface="Cambria Math" panose="02040503050406030204" pitchFamily="18" charset="0"/>
                      </a:rPr>
                      <m:t>0</m:t>
                    </m:r>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𝑚</m:t>
                    </m:r>
                  </m:oMath>
                </a14:m>
                <a:endParaRPr lang="en-US" sz="2000" dirty="0"/>
              </a:p>
              <a:p>
                <a:pPr marL="0" indent="0">
                  <a:buNone/>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e>
                      </m:nary>
                      <m:r>
                        <a:rPr lang="en-US" sz="2000" i="1" dirty="0">
                          <a:latin typeface="Cambria Math" panose="02040503050406030204" pitchFamily="18" charset="0"/>
                        </a:rPr>
                        <m:t>=0</m:t>
                      </m:r>
                    </m:oMath>
                  </m:oMathPara>
                </a14:m>
                <a:endParaRPr lang="en-US" sz="2000" dirty="0"/>
              </a:p>
              <a:p>
                <a:pPr marL="0" indent="0">
                  <a:buNone/>
                </a:pPr>
                <a:r>
                  <a:rPr lang="en-US" sz="2000" dirty="0">
                    <a:solidFill>
                      <a:srgbClr val="000000"/>
                    </a:solidFill>
                    <a:latin typeface="Arial" panose="020B0604020202020204" pitchFamily="34" charset="0"/>
                  </a:rPr>
                  <a:t>The optimization problem is also called </a:t>
                </a:r>
                <a:r>
                  <a:rPr lang="en-US" sz="2000" b="1" dirty="0">
                    <a:solidFill>
                      <a:srgbClr val="000000"/>
                    </a:solidFill>
                    <a:latin typeface="Arial" panose="020B0604020202020204" pitchFamily="34" charset="0"/>
                  </a:rPr>
                  <a:t>1-norm soft margin </a:t>
                </a:r>
                <a:r>
                  <a:rPr lang="en-US" sz="2000" dirty="0">
                    <a:solidFill>
                      <a:srgbClr val="000000"/>
                    </a:solidFill>
                    <a:latin typeface="Arial" panose="020B0604020202020204" pitchFamily="34" charset="0"/>
                  </a:rPr>
                  <a:t>because we are minimizing the 1-norm of the slack vector </a:t>
                </a:r>
                <a14:m>
                  <m:oMath xmlns:m="http://schemas.openxmlformats.org/officeDocument/2006/math">
                    <m:r>
                      <a:rPr lang="en-US" sz="2000" i="1">
                        <a:latin typeface="Cambria Math" panose="02040503050406030204" pitchFamily="18" charset="0"/>
                        <a:ea typeface="Cambria Math" panose="02040503050406030204" pitchFamily="18" charset="0"/>
                      </a:rPr>
                      <m:t>𝜉</m:t>
                    </m:r>
                  </m:oMath>
                </a14:m>
                <a:r>
                  <a:rPr lang="en-US" sz="2000" dirty="0"/>
                  <a:t>.</a:t>
                </a: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90600"/>
                <a:ext cx="10515600" cy="5867400"/>
              </a:xfrm>
              <a:blipFill>
                <a:blip r:embed="rId2"/>
                <a:stretch>
                  <a:fillRect l="-638" t="-1559"/>
                </a:stretch>
              </a:blipFill>
            </p:spPr>
            <p:txBody>
              <a:bodyPr/>
              <a:lstStyle/>
              <a:p>
                <a:r>
                  <a:rPr lang="en-US">
                    <a:noFill/>
                  </a:rPr>
                  <a:t> </a:t>
                </a:r>
              </a:p>
            </p:txBody>
          </p:sp>
        </mc:Fallback>
      </mc:AlternateContent>
    </p:spTree>
    <p:extLst>
      <p:ext uri="{BB962C8B-B14F-4D97-AF65-F5344CB8AC3E}">
        <p14:creationId xmlns:p14="http://schemas.microsoft.com/office/powerpoint/2010/main" val="224269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375"/>
          </a:xfrm>
        </p:spPr>
        <p:txBody>
          <a:bodyPr>
            <a:normAutofit/>
          </a:bodyPr>
          <a:lstStyle/>
          <a:p>
            <a:r>
              <a:rPr lang="en-US" sz="3000" b="1" u="sng" dirty="0"/>
              <a:t>Understanding what C does</a:t>
            </a:r>
            <a:endParaRPr lang="en-US" sz="30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52500"/>
                <a:ext cx="10515600" cy="5224463"/>
              </a:xfrm>
            </p:spPr>
            <p:txBody>
              <a:bodyPr/>
              <a:lstStyle/>
              <a:p>
                <a:r>
                  <a:rPr lang="en-US" dirty="0"/>
                  <a:t>The parameter C gives you control of how the SVM will handle errors.</a:t>
                </a:r>
              </a:p>
              <a:p>
                <a:pPr lvl="1"/>
                <a:r>
                  <a:rPr lang="en-US" dirty="0"/>
                  <a:t>C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 gives us the same result as the hard margin classifier.</a:t>
                </a:r>
              </a:p>
              <a:p>
                <a:pPr marL="457200" lvl="1" indent="0">
                  <a:buNone/>
                </a:pPr>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52500"/>
                <a:ext cx="10515600" cy="5224463"/>
              </a:xfrm>
              <a:blipFill>
                <a:blip r:embed="rId2"/>
                <a:stretch>
                  <a:fillRect l="-1043" t="-1867" r="-174"/>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1241424" y="2082799"/>
            <a:ext cx="9286875" cy="3609945"/>
          </a:xfrm>
          <a:prstGeom prst="rect">
            <a:avLst/>
          </a:prstGeom>
        </p:spPr>
      </p:pic>
      <p:sp>
        <p:nvSpPr>
          <p:cNvPr id="6" name="Rectangle 5"/>
          <p:cNvSpPr/>
          <p:nvPr/>
        </p:nvSpPr>
        <p:spPr>
          <a:xfrm>
            <a:off x="939800" y="6234406"/>
            <a:ext cx="7289800" cy="369332"/>
          </a:xfrm>
          <a:prstGeom prst="rect">
            <a:avLst/>
          </a:prstGeom>
        </p:spPr>
        <p:txBody>
          <a:bodyPr wrap="square">
            <a:spAutoFit/>
          </a:bodyPr>
          <a:lstStyle/>
          <a:p>
            <a:r>
              <a:rPr lang="en-US" dirty="0">
                <a:solidFill>
                  <a:srgbClr val="000000"/>
                </a:solidFill>
                <a:latin typeface="Arial" panose="020B0604020202020204" pitchFamily="34" charset="0"/>
              </a:rPr>
              <a:t>when the data is linearly separable, big C is the best choice. </a:t>
            </a:r>
            <a:endParaRPr lang="en-US" dirty="0"/>
          </a:p>
        </p:txBody>
      </p:sp>
    </p:spTree>
    <p:extLst>
      <p:ext uri="{BB962C8B-B14F-4D97-AF65-F5344CB8AC3E}">
        <p14:creationId xmlns:p14="http://schemas.microsoft.com/office/powerpoint/2010/main" val="326937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8799"/>
          </a:xfrm>
        </p:spPr>
        <p:txBody>
          <a:bodyPr>
            <a:normAutofit/>
          </a:bodyPr>
          <a:lstStyle/>
          <a:p>
            <a:r>
              <a:rPr lang="en-US" sz="3000" b="1" u="sng" dirty="0"/>
              <a:t>Understanding what C does</a:t>
            </a:r>
            <a:r>
              <a:rPr lang="en-US" sz="3000" b="1" dirty="0"/>
              <a:t> (</a:t>
            </a:r>
            <a:r>
              <a:rPr lang="en-US" sz="3000" dirty="0"/>
              <a:t>in case of noisy outlier</a:t>
            </a:r>
            <a:r>
              <a:rPr lang="en-US" sz="3200" dirty="0"/>
              <a:t>)</a:t>
            </a:r>
            <a:endParaRPr lang="en-US" sz="3000" dirty="0"/>
          </a:p>
        </p:txBody>
      </p:sp>
      <p:pic>
        <p:nvPicPr>
          <p:cNvPr id="4" name="Picture 3"/>
          <p:cNvPicPr>
            <a:picLocks noChangeAspect="1"/>
          </p:cNvPicPr>
          <p:nvPr/>
        </p:nvPicPr>
        <p:blipFill>
          <a:blip r:embed="rId2"/>
          <a:stretch>
            <a:fillRect/>
          </a:stretch>
        </p:blipFill>
        <p:spPr>
          <a:xfrm>
            <a:off x="3788170" y="1000124"/>
            <a:ext cx="7644607" cy="2868174"/>
          </a:xfrm>
          <a:prstGeom prst="rect">
            <a:avLst/>
          </a:prstGeom>
        </p:spPr>
      </p:pic>
      <p:pic>
        <p:nvPicPr>
          <p:cNvPr id="5" name="Picture 4"/>
          <p:cNvPicPr>
            <a:picLocks noChangeAspect="1"/>
          </p:cNvPicPr>
          <p:nvPr/>
        </p:nvPicPr>
        <p:blipFill>
          <a:blip r:embed="rId3"/>
          <a:stretch>
            <a:fillRect/>
          </a:stretch>
        </p:blipFill>
        <p:spPr>
          <a:xfrm>
            <a:off x="3916362" y="3904498"/>
            <a:ext cx="7437438" cy="2864180"/>
          </a:xfrm>
          <a:prstGeom prst="rect">
            <a:avLst/>
          </a:prstGeom>
        </p:spPr>
      </p:pic>
      <p:sp>
        <p:nvSpPr>
          <p:cNvPr id="6" name="Rectangle 5"/>
          <p:cNvSpPr/>
          <p:nvPr/>
        </p:nvSpPr>
        <p:spPr>
          <a:xfrm>
            <a:off x="139299" y="1024076"/>
            <a:ext cx="3648871" cy="2862322"/>
          </a:xfrm>
          <a:prstGeom prst="rect">
            <a:avLst/>
          </a:prstGeom>
        </p:spPr>
        <p:txBody>
          <a:bodyPr wrap="square">
            <a:spAutoFit/>
          </a:bodyPr>
          <a:lstStyle/>
          <a:p>
            <a:endParaRPr lang="en-US" sz="2000" dirty="0">
              <a:solidFill>
                <a:srgbClr val="000000"/>
              </a:solidFill>
              <a:latin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rPr>
              <a:t>A small C will give a wider margin, at the cost of some misclassifications. </a:t>
            </a:r>
          </a:p>
          <a:p>
            <a:endParaRPr lang="en-US" sz="2000" dirty="0">
              <a:solidFill>
                <a:srgbClr val="000000"/>
              </a:solidFill>
              <a:latin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rPr>
              <a:t>A huge C will give the hard margin classifier and tolerates zero constraint violation. </a:t>
            </a:r>
          </a:p>
        </p:txBody>
      </p:sp>
      <p:sp>
        <p:nvSpPr>
          <p:cNvPr id="7" name="Rectangle 6"/>
          <p:cNvSpPr/>
          <p:nvPr/>
        </p:nvSpPr>
        <p:spPr>
          <a:xfrm>
            <a:off x="279794" y="4377035"/>
            <a:ext cx="3508376" cy="1477328"/>
          </a:xfrm>
          <a:prstGeom prst="rect">
            <a:avLst/>
          </a:prstGeom>
        </p:spPr>
        <p:txBody>
          <a:bodyPr wrap="square">
            <a:spAutoFit/>
          </a:bodyPr>
          <a:lstStyle/>
          <a:p>
            <a:r>
              <a:rPr lang="en-US" dirty="0">
                <a:solidFill>
                  <a:srgbClr val="000000"/>
                </a:solidFill>
                <a:latin typeface="Arial" panose="020B0604020202020204" pitchFamily="34" charset="0"/>
              </a:rPr>
              <a:t>The recommended approach to select is to use </a:t>
            </a:r>
            <a:r>
              <a:rPr lang="en-US" b="1" dirty="0">
                <a:solidFill>
                  <a:srgbClr val="000000"/>
                </a:solidFill>
                <a:latin typeface="Arial" panose="020B0604020202020204" pitchFamily="34" charset="0"/>
              </a:rPr>
              <a:t>grid search </a:t>
            </a:r>
            <a:r>
              <a:rPr lang="en-US" dirty="0">
                <a:solidFill>
                  <a:srgbClr val="000000"/>
                </a:solidFill>
                <a:latin typeface="Arial" panose="020B0604020202020204" pitchFamily="34" charset="0"/>
              </a:rPr>
              <a:t>with cross-validation (Hsu, Chang, &amp; Lin, </a:t>
            </a:r>
            <a:r>
              <a:rPr lang="en-US" i="1" dirty="0">
                <a:solidFill>
                  <a:srgbClr val="000000"/>
                </a:solidFill>
                <a:latin typeface="Arial" panose="020B0604020202020204" pitchFamily="34" charset="0"/>
              </a:rPr>
              <a:t>A Practical Guide to Support Vector Classification</a:t>
            </a:r>
            <a:r>
              <a:rPr lang="en-US"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73072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a:bodyPr>
          <a:lstStyle/>
          <a:p>
            <a:r>
              <a:rPr lang="en-US" sz="3000" b="1" u="sng" dirty="0"/>
              <a:t>Other soft-margin formulations (Optional) </a:t>
            </a:r>
            <a:endParaRPr lang="en-US" sz="30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55700"/>
                <a:ext cx="10515600" cy="4978400"/>
              </a:xfrm>
            </p:spPr>
            <p:txBody>
              <a:bodyPr>
                <a:noAutofit/>
              </a:bodyPr>
              <a:lstStyle/>
              <a:p>
                <a:r>
                  <a:rPr lang="en-US" sz="2000" b="1" dirty="0"/>
                  <a:t>2-norm (or L2 regularized) soft margin</a:t>
                </a:r>
              </a:p>
              <a:p>
                <a:endParaRPr lang="en-US" sz="2000" b="1" dirty="0"/>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m:t>
                              </m:r>
                              <m:r>
                                <a:rPr lang="en-US" sz="2000" i="1">
                                  <a:latin typeface="Cambria Math" panose="02040503050406030204" pitchFamily="18" charset="0"/>
                                </a:rPr>
                                <m:t>𝑖𝑛𝑖𝑚𝑖𝑧𝑒</m:t>
                              </m:r>
                              <m:r>
                                <a:rPr lang="en-US" sz="2000" i="1">
                                  <a:latin typeface="Cambria Math" panose="02040503050406030204" pitchFamily="18" charset="0"/>
                                </a:rPr>
                                <m:t> </m:t>
                              </m:r>
                            </m:e>
                            <m:lim>
                              <m:r>
                                <a:rPr lang="en-US" sz="2000" i="1">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𝑏</m:t>
                              </m:r>
                              <m:r>
                                <a:rPr lang="en-US" sz="2000" i="1">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𝜉</m:t>
                              </m:r>
                            </m:lim>
                          </m:limLow>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𝑤</m:t>
                                  </m:r>
                                </m:e>
                              </m:d>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𝐶</m:t>
                          </m:r>
                          <m:nary>
                            <m:naryPr>
                              <m:chr m:val="∑"/>
                              <m:ctrlPr>
                                <a:rPr lang="en-US" sz="2000" i="1" smtClean="0">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Sup>
                                <m:sSubSupPr>
                                  <m:ctrlPr>
                                    <a:rPr lang="en-US" sz="2000" i="1">
                                      <a:latin typeface="Cambria Math" panose="02040503050406030204" pitchFamily="18" charset="0"/>
                                    </a:rPr>
                                  </m:ctrlPr>
                                </m:sSubSupPr>
                                <m:e>
                                  <m:r>
                                    <a:rPr lang="en-US" sz="2000" i="1" dirty="0">
                                      <a:latin typeface="Cambria Math" panose="02040503050406030204" pitchFamily="18" charset="0"/>
                                      <a:ea typeface="Cambria Math" panose="02040503050406030204" pitchFamily="18" charset="0"/>
                                    </a:rPr>
                                    <m:t>𝜉</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2</m:t>
                                  </m:r>
                                </m:sup>
                              </m:sSubSup>
                            </m:e>
                          </m:nary>
                        </m:e>
                      </m:func>
                    </m:oMath>
                  </m:oMathPara>
                </a14:m>
                <a:endParaRPr lang="en-US" sz="2000" b="1" dirty="0"/>
              </a:p>
              <a:p>
                <a:endParaRPr lang="en-US" sz="2000" b="1" dirty="0"/>
              </a:p>
              <a:p>
                <a:r>
                  <a:rPr lang="en-US" sz="2000" b="1" dirty="0"/>
                  <a:t>nu-SVM  </a:t>
                </a:r>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𝑚𝑎𝑥𝑖𝑚𝑖𝑧𝑒</m:t>
                              </m:r>
                            </m:e>
                            <m:lim>
                              <m:r>
                                <a:rPr lang="en-US" sz="2000" i="1">
                                  <a:latin typeface="Cambria Math" panose="02040503050406030204" pitchFamily="18" charset="0"/>
                                  <a:ea typeface="Cambria Math" panose="02040503050406030204" pitchFamily="18" charset="0"/>
                                </a:rPr>
                                <m:t>𝛼</m:t>
                              </m:r>
                            </m:lim>
                          </m:limLow>
                        </m:fName>
                        <m:e>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smtClean="0">
                                      <a:latin typeface="Cambria Math" panose="02040503050406030204" pitchFamily="18" charset="0"/>
                                    </a:rPr>
                                  </m:ctrlPr>
                                </m:sSubPr>
                                <m:e>
                                  <m:nary>
                                    <m:naryPr>
                                      <m:chr m:val="∑"/>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rPr>
                                            <m:t>𝑦</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𝑗</m:t>
                                  </m:r>
                                </m:sub>
                              </m:sSub>
                            </m:e>
                          </m:nary>
                        </m:e>
                      </m:func>
                    </m:oMath>
                  </m:oMathPara>
                </a14:m>
                <a:endParaRPr lang="en-US" sz="2000" dirty="0"/>
              </a:p>
              <a:p>
                <a:pPr marL="0" indent="0">
                  <a:buNone/>
                </a:pPr>
                <a:r>
                  <a:rPr lang="en-US" sz="2000" dirty="0"/>
                  <a:t>			         subject to    </a:t>
                </a:r>
                <a14:m>
                  <m:oMath xmlns:m="http://schemas.openxmlformats.org/officeDocument/2006/math">
                    <m:r>
                      <a:rPr lang="en-US" sz="2000">
                        <a:latin typeface="Cambria Math" panose="02040503050406030204" pitchFamily="18" charset="0"/>
                        <a:ea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𝑚</m:t>
                        </m:r>
                      </m:den>
                    </m:f>
                  </m:oMath>
                </a14:m>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e>
                      </m:nary>
                      <m:r>
                        <a:rPr lang="en-US" sz="2000" i="1" dirty="0">
                          <a:latin typeface="Cambria Math" panose="02040503050406030204" pitchFamily="18" charset="0"/>
                        </a:rPr>
                        <m:t>=0</m:t>
                      </m: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nary>
                        <m:naryPr>
                          <m:chr m:val="∑"/>
                          <m:ctrlPr>
                            <a:rPr lang="en-US" sz="2000" i="1" smtClean="0">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e>
                      </m:nary>
                      <m:r>
                        <a:rPr lang="en-US" sz="2000" i="1"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𝜈</m:t>
                      </m:r>
                      <m:r>
                        <a:rPr lang="en-US" sz="2000" b="0" i="1" dirty="0"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𝑚</m:t>
                      </m:r>
                    </m:oMath>
                  </m:oMathPara>
                </a14:m>
                <a:endParaRPr lang="en-US" sz="2000" dirty="0"/>
              </a:p>
              <a:p>
                <a:pPr marL="0" indent="0">
                  <a:buNone/>
                </a:pPr>
                <a:endParaRPr lang="en-US" sz="2000" dirty="0"/>
              </a:p>
              <a:p>
                <a:endParaRPr lang="en-US" sz="2000" b="1"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55700"/>
                <a:ext cx="10515600" cy="4978400"/>
              </a:xfrm>
              <a:blipFill>
                <a:blip r:embed="rId2"/>
                <a:stretch>
                  <a:fillRect l="-522" t="-1348" b="-2206"/>
                </a:stretch>
              </a:blipFill>
            </p:spPr>
            <p:txBody>
              <a:bodyPr/>
              <a:lstStyle/>
              <a:p>
                <a:r>
                  <a:rPr lang="en-US">
                    <a:noFill/>
                  </a:rPr>
                  <a:t> </a:t>
                </a:r>
              </a:p>
            </p:txBody>
          </p:sp>
        </mc:Fallback>
      </mc:AlternateContent>
    </p:spTree>
    <p:extLst>
      <p:ext uri="{BB962C8B-B14F-4D97-AF65-F5344CB8AC3E}">
        <p14:creationId xmlns:p14="http://schemas.microsoft.com/office/powerpoint/2010/main" val="332800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normAutofit fontScale="90000"/>
          </a:bodyPr>
          <a:lstStyle/>
          <a:p>
            <a:r>
              <a:rPr lang="en-US" sz="3200" b="1" u="sng" dirty="0"/>
              <a:t>Kernels.</a:t>
            </a:r>
            <a:br>
              <a:rPr lang="en-US" sz="3200" b="1" u="sng" dirty="0"/>
            </a:br>
            <a:r>
              <a:rPr lang="en-US" sz="3200" b="1" u="sng" dirty="0"/>
              <a:t>Feature transformations.</a:t>
            </a:r>
          </a:p>
        </p:txBody>
      </p:sp>
      <p:pic>
        <p:nvPicPr>
          <p:cNvPr id="4" name="Picture 3"/>
          <p:cNvPicPr>
            <a:picLocks noChangeAspect="1"/>
          </p:cNvPicPr>
          <p:nvPr/>
        </p:nvPicPr>
        <p:blipFill>
          <a:blip r:embed="rId2"/>
          <a:stretch>
            <a:fillRect/>
          </a:stretch>
        </p:blipFill>
        <p:spPr>
          <a:xfrm>
            <a:off x="8473623" y="1130300"/>
            <a:ext cx="3388477" cy="3153907"/>
          </a:xfrm>
          <a:prstGeom prst="rect">
            <a:avLst/>
          </a:prstGeom>
        </p:spPr>
      </p:pic>
      <p:sp>
        <p:nvSpPr>
          <p:cNvPr id="5" name="Rectangle 4"/>
          <p:cNvSpPr/>
          <p:nvPr/>
        </p:nvSpPr>
        <p:spPr>
          <a:xfrm>
            <a:off x="8625414" y="4183399"/>
            <a:ext cx="3464986" cy="338554"/>
          </a:xfrm>
          <a:prstGeom prst="rect">
            <a:avLst/>
          </a:prstGeom>
        </p:spPr>
        <p:txBody>
          <a:bodyPr wrap="square">
            <a:spAutoFit/>
          </a:bodyPr>
          <a:lstStyle/>
          <a:p>
            <a:r>
              <a:rPr lang="en-US" sz="1600" dirty="0">
                <a:solidFill>
                  <a:srgbClr val="000000"/>
                </a:solidFill>
              </a:rPr>
              <a:t>A straight line cannot separate the data </a:t>
            </a:r>
            <a:endParaRPr lang="en-US" sz="1600" dirty="0"/>
          </a:p>
        </p:txBody>
      </p:sp>
      <p:sp>
        <p:nvSpPr>
          <p:cNvPr id="6" name="Rectangle 5"/>
          <p:cNvSpPr/>
          <p:nvPr/>
        </p:nvSpPr>
        <p:spPr>
          <a:xfrm>
            <a:off x="838200" y="1644134"/>
            <a:ext cx="7635424" cy="369332"/>
          </a:xfrm>
          <a:prstGeom prst="rect">
            <a:avLst/>
          </a:prstGeom>
        </p:spPr>
        <p:txBody>
          <a:bodyPr wrap="none">
            <a:spAutoFit/>
          </a:bodyPr>
          <a:lstStyle/>
          <a:p>
            <a:r>
              <a:rPr lang="en-US" dirty="0">
                <a:solidFill>
                  <a:srgbClr val="000000"/>
                </a:solidFill>
                <a:latin typeface="Arial" panose="020B0604020202020204" pitchFamily="34" charset="0"/>
              </a:rPr>
              <a:t>The data from the example is not linearly separable </a:t>
            </a:r>
            <a:r>
              <a:rPr lang="en-US" b="1" dirty="0">
                <a:solidFill>
                  <a:srgbClr val="000000"/>
                </a:solidFill>
                <a:latin typeface="Arial" panose="020B0604020202020204" pitchFamily="34" charset="0"/>
              </a:rPr>
              <a:t>in two dimensions</a:t>
            </a:r>
            <a:r>
              <a:rPr lang="en-US" dirty="0">
                <a:solidFill>
                  <a:srgbClr val="000000"/>
                </a:solidFill>
                <a:latin typeface="Arial" panose="020B0604020202020204" pitchFamily="34" charset="0"/>
              </a:rPr>
              <a:t>. </a:t>
            </a:r>
            <a:endParaRPr lang="en-US" dirty="0"/>
          </a:p>
        </p:txBody>
      </p:sp>
      <p:sp>
        <p:nvSpPr>
          <p:cNvPr id="7" name="Rectangle 6"/>
          <p:cNvSpPr/>
          <p:nvPr/>
        </p:nvSpPr>
        <p:spPr>
          <a:xfrm>
            <a:off x="838200" y="2512601"/>
            <a:ext cx="3392467" cy="400110"/>
          </a:xfrm>
          <a:prstGeom prst="rect">
            <a:avLst/>
          </a:prstGeom>
        </p:spPr>
        <p:txBody>
          <a:bodyPr wrap="none">
            <a:spAutoFit/>
          </a:bodyPr>
          <a:lstStyle/>
          <a:p>
            <a:r>
              <a:rPr lang="en-US" sz="2000" dirty="0">
                <a:solidFill>
                  <a:srgbClr val="000000"/>
                </a:solidFill>
              </a:rPr>
              <a:t>Example: polynomial mapping:</a:t>
            </a:r>
            <a:endParaRPr lang="en-US" sz="2000" dirty="0"/>
          </a:p>
        </p:txBody>
      </p:sp>
      <p:pic>
        <p:nvPicPr>
          <p:cNvPr id="3" name="Picture 2"/>
          <p:cNvPicPr>
            <a:picLocks noChangeAspect="1"/>
          </p:cNvPicPr>
          <p:nvPr/>
        </p:nvPicPr>
        <p:blipFill>
          <a:blip r:embed="rId3"/>
          <a:stretch>
            <a:fillRect/>
          </a:stretch>
        </p:blipFill>
        <p:spPr>
          <a:xfrm>
            <a:off x="345627" y="3855575"/>
            <a:ext cx="3885040" cy="2612893"/>
          </a:xfrm>
          <a:prstGeom prst="rect">
            <a:avLst/>
          </a:prstGeom>
        </p:spPr>
      </p:pic>
      <p:pic>
        <p:nvPicPr>
          <p:cNvPr id="10" name="Picture 9"/>
          <p:cNvPicPr>
            <a:picLocks noChangeAspect="1"/>
          </p:cNvPicPr>
          <p:nvPr/>
        </p:nvPicPr>
        <p:blipFill>
          <a:blip r:embed="rId4"/>
          <a:stretch>
            <a:fillRect/>
          </a:stretch>
        </p:blipFill>
        <p:spPr>
          <a:xfrm>
            <a:off x="4020273" y="3739921"/>
            <a:ext cx="4232457" cy="3029558"/>
          </a:xfrm>
          <a:prstGeom prst="rect">
            <a:avLst/>
          </a:prstGeom>
        </p:spPr>
      </p:pic>
      <p:sp>
        <p:nvSpPr>
          <p:cNvPr id="11" name="Rectangle 10"/>
          <p:cNvSpPr/>
          <p:nvPr/>
        </p:nvSpPr>
        <p:spPr>
          <a:xfrm>
            <a:off x="4464217" y="6468468"/>
            <a:ext cx="3344570" cy="369332"/>
          </a:xfrm>
          <a:prstGeom prst="rect">
            <a:avLst/>
          </a:prstGeom>
        </p:spPr>
        <p:txBody>
          <a:bodyPr wrap="none">
            <a:spAutoFit/>
          </a:bodyPr>
          <a:lstStyle/>
          <a:p>
            <a:r>
              <a:rPr lang="en-US" dirty="0">
                <a:solidFill>
                  <a:srgbClr val="000000"/>
                </a:solidFill>
              </a:rPr>
              <a:t>The data is separable by a plane </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4230667" y="2554186"/>
                <a:ext cx="147130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𝜙</m:t>
                      </m:r>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𝑅</m:t>
                          </m:r>
                        </m:e>
                        <m:sup>
                          <m:r>
                            <a:rPr lang="en-US" sz="2000" b="0" i="1" smtClean="0">
                              <a:latin typeface="Cambria Math" panose="02040503050406030204" pitchFamily="18" charset="0"/>
                              <a:ea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𝑅</m:t>
                          </m:r>
                        </m:e>
                        <m:sup>
                          <m:r>
                            <a:rPr lang="en-US" sz="2000" b="0" i="1" smtClean="0">
                              <a:latin typeface="Cambria Math" panose="02040503050406030204" pitchFamily="18" charset="0"/>
                              <a:ea typeface="Cambria Math" panose="02040503050406030204" pitchFamily="18" charset="0"/>
                            </a:rPr>
                            <m:t>3</m:t>
                          </m:r>
                        </m:sup>
                      </m:sSup>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4230667" y="2554186"/>
                <a:ext cx="1471300" cy="400110"/>
              </a:xfrm>
              <a:prstGeom prst="rect">
                <a:avLst/>
              </a:prstGeom>
              <a:blipFill>
                <a:blip r:embed="rId5"/>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956881" y="3108019"/>
                <a:ext cx="3321615" cy="4365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𝜙</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2</m:t>
                              </m:r>
                            </m:sub>
                          </m:sSub>
                        </m:e>
                      </m:d>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2</m:t>
                          </m:r>
                        </m:e>
                      </m:rad>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2</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2956881" y="3108019"/>
                <a:ext cx="3321615" cy="436594"/>
              </a:xfrm>
              <a:prstGeom prst="rect">
                <a:avLst/>
              </a:prstGeom>
              <a:blipFill>
                <a:blip r:embed="rId6"/>
                <a:stretch>
                  <a:fillRect b="-14085"/>
                </a:stretch>
              </a:blipFill>
            </p:spPr>
            <p:txBody>
              <a:bodyPr/>
              <a:lstStyle/>
              <a:p>
                <a:r>
                  <a:rPr lang="en-US">
                    <a:noFill/>
                  </a:rPr>
                  <a:t> </a:t>
                </a:r>
              </a:p>
            </p:txBody>
          </p:sp>
        </mc:Fallback>
      </mc:AlternateContent>
    </p:spTree>
    <p:extLst>
      <p:ext uri="{BB962C8B-B14F-4D97-AF65-F5344CB8AC3E}">
        <p14:creationId xmlns:p14="http://schemas.microsoft.com/office/powerpoint/2010/main" val="314374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000" b="1" u="sng" dirty="0"/>
              <a:t>Kernel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14400"/>
                <a:ext cx="10947400" cy="5486400"/>
              </a:xfrm>
            </p:spPr>
            <p:txBody>
              <a:bodyPr>
                <a:noAutofit/>
              </a:bodyPr>
              <a:lstStyle/>
              <a:p>
                <a:r>
                  <a:rPr lang="en-US" sz="2000" dirty="0"/>
                  <a:t>Choosing which transformation to apply depends a lot on your dataset. </a:t>
                </a:r>
              </a:p>
              <a:p>
                <a:r>
                  <a:rPr lang="en-US" sz="2000" dirty="0"/>
                  <a:t>We have millions or billions of examples and that transform method is complex, that can take a huge amount of time. </a:t>
                </a:r>
              </a:p>
              <a:p>
                <a:r>
                  <a:rPr lang="en-US" sz="2000" dirty="0"/>
                  <a:t>In the Wolfe dual </a:t>
                </a:r>
                <a:r>
                  <a:rPr lang="en-US" sz="2000" dirty="0" err="1"/>
                  <a:t>Lagrangian</a:t>
                </a:r>
                <a:r>
                  <a:rPr lang="en-US" sz="2000" dirty="0"/>
                  <a:t> function, we do not need the value of a training example x; we only need the value of the dot product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𝑥</m:t>
                        </m:r>
                      </m:e>
                      <m:sub>
                        <m:r>
                          <a:rPr lang="en-US" sz="2000" i="1">
                            <a:latin typeface="Cambria Math" panose="02040503050406030204" pitchFamily="18" charset="0"/>
                          </a:rPr>
                          <m:t>𝑗</m:t>
                        </m:r>
                      </m:sub>
                    </m:sSub>
                  </m:oMath>
                </a14:m>
                <a:r>
                  <a:rPr lang="en-US" sz="2000" dirty="0"/>
                  <a:t>between two training examples: </a:t>
                </a:r>
              </a:p>
              <a:p>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𝑊</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e>
                      </m:d>
                      <m:r>
                        <a:rPr lang="en-US" sz="2000" i="1">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e>
                      </m:nary>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nary>
                                <m:naryPr>
                                  <m:chr m:val="∑"/>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rPr>
                                        <m:t>𝑦</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𝑗</m:t>
                              </m:r>
                            </m:sub>
                          </m:sSub>
                        </m:e>
                      </m:nary>
                    </m:oMath>
                  </m:oMathPara>
                </a14:m>
                <a:endParaRPr lang="en-US" sz="2000" dirty="0"/>
              </a:p>
              <a:p>
                <a:pPr marL="0" indent="0">
                  <a:buNone/>
                </a:pPr>
                <a:endParaRPr lang="en-US" sz="1000" dirty="0"/>
              </a:p>
              <a:p>
                <a:r>
                  <a:rPr lang="en-US" sz="2000" dirty="0"/>
                  <a:t>A kernel </a:t>
                </a:r>
                <a:r>
                  <a:rPr lang="en-US" sz="2000" b="1" dirty="0"/>
                  <a:t>is a function </a:t>
                </a:r>
                <a:r>
                  <a:rPr lang="en-US" sz="2000" dirty="0"/>
                  <a:t>that returns the result of a dot product performed in another space. Applying the kernel trick simply means replacing the dot product of two examples by a kernel function. </a:t>
                </a:r>
                <a:r>
                  <a:rPr lang="en-US" sz="2000" i="1" dirty="0"/>
                  <a:t>A</a:t>
                </a:r>
                <a:r>
                  <a:rPr lang="en-US" sz="2000" dirty="0"/>
                  <a:t> kernel expresses a measure of similarity between vectors.</a:t>
                </a:r>
              </a:p>
              <a:p>
                <a:r>
                  <a:rPr lang="en-US" sz="2000" b="1" dirty="0"/>
                  <a:t>Definition. </a:t>
                </a:r>
                <a:r>
                  <a:rPr lang="en-US" sz="2000" dirty="0"/>
                  <a:t>Given a mapping function </a:t>
                </a:r>
                <a14:m>
                  <m:oMath xmlns:m="http://schemas.openxmlformats.org/officeDocument/2006/math">
                    <m:r>
                      <a:rPr lang="en-US" sz="2000" i="1" smtClean="0">
                        <a:latin typeface="Cambria Math" panose="02040503050406030204" pitchFamily="18" charset="0"/>
                        <a:ea typeface="Cambria Math" panose="02040503050406030204" pitchFamily="18" charset="0"/>
                      </a:rPr>
                      <m:t>𝜙</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𝜒</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𝑉</m:t>
                    </m:r>
                  </m:oMath>
                </a14:m>
                <a:r>
                  <a:rPr lang="en-US" sz="2000" dirty="0"/>
                  <a:t>, we call the function </a:t>
                </a: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K</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𝜒</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oMath>
                </a14:m>
                <a:r>
                  <a:rPr lang="en-US" sz="2000" dirty="0"/>
                  <a:t> defined by </a:t>
                </a:r>
                <a14:m>
                  <m:oMath xmlns:m="http://schemas.openxmlformats.org/officeDocument/2006/math">
                    <m:r>
                      <a:rPr lang="en-US" sz="2000" b="0" i="1" smtClean="0">
                        <a:latin typeface="Cambria Math" panose="02040503050406030204" pitchFamily="18" charset="0"/>
                      </a:rPr>
                      <m:t>𝐾</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𝜙</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𝜙</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r>
                              <a:rPr lang="en-US" sz="2000" i="1">
                                <a:latin typeface="Cambria Math" panose="02040503050406030204" pitchFamily="18" charset="0"/>
                              </a:rPr>
                              <m:t>)</m:t>
                            </m:r>
                          </m:e>
                        </m:d>
                      </m:e>
                      <m:sub>
                        <m:r>
                          <a:rPr lang="en-US" sz="2000" b="0" i="1" smtClean="0">
                            <a:latin typeface="Cambria Math" panose="02040503050406030204" pitchFamily="18" charset="0"/>
                          </a:rPr>
                          <m:t>𝑉</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rPr>
                          <m:t>𝑉</m:t>
                        </m:r>
                      </m:sub>
                    </m:sSub>
                  </m:oMath>
                </a14:m>
                <a:r>
                  <a:rPr lang="en-US" sz="2000" dirty="0"/>
                  <a:t> denotes an inner product in V, a </a:t>
                </a:r>
                <a:r>
                  <a:rPr lang="en-US" sz="2000" b="1" dirty="0"/>
                  <a:t>kernel function. </a:t>
                </a:r>
              </a:p>
              <a:p>
                <a:pPr marL="228600" lvl="1">
                  <a:spcBef>
                    <a:spcPts val="1000"/>
                  </a:spcBef>
                </a:pPr>
                <a:r>
                  <a:rPr lang="en-US" altLang="zh-CN" sz="2000" dirty="0">
                    <a:ea typeface="SimSun" panose="02010600030101010101" pitchFamily="2" charset="-122"/>
                  </a:rPr>
                  <a:t>Not all similarity measures can be used as kernel function. The kernel function needs to satisfy the </a:t>
                </a:r>
                <a:r>
                  <a:rPr lang="en-US" altLang="zh-CN" sz="2000" b="1" dirty="0">
                    <a:ea typeface="SimSun" panose="02010600030101010101" pitchFamily="2" charset="-122"/>
                  </a:rPr>
                  <a:t>Mercer function</a:t>
                </a:r>
                <a:r>
                  <a:rPr lang="en-US" altLang="zh-CN" sz="2000" dirty="0">
                    <a:ea typeface="SimSun" panose="02010600030101010101" pitchFamily="2" charset="-122"/>
                  </a:rPr>
                  <a:t>, i.e., the function is </a:t>
                </a:r>
                <a:r>
                  <a:rPr lang="en-US" altLang="zh-CN" sz="2000" dirty="0">
                    <a:ea typeface="SimSun" panose="02010600030101010101" pitchFamily="2" charset="-122"/>
                    <a:hlinkClick r:id="rId2"/>
                  </a:rPr>
                  <a:t>“positive-definite”</a:t>
                </a:r>
                <a:endParaRPr lang="en-US" altLang="zh-CN" sz="2000" dirty="0">
                  <a:ea typeface="SimSun" panose="02010600030101010101" pitchFamily="2" charset="-122"/>
                </a:endParaRPr>
              </a:p>
              <a:p>
                <a:endParaRPr lang="en-US" sz="2000" b="1"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14400"/>
                <a:ext cx="10947400" cy="5486400"/>
              </a:xfrm>
              <a:blipFill>
                <a:blip r:embed="rId3"/>
                <a:stretch>
                  <a:fillRect l="-501" t="-1111" r="-1003" b="-2000"/>
                </a:stretch>
              </a:blipFill>
            </p:spPr>
            <p:txBody>
              <a:bodyPr/>
              <a:lstStyle/>
              <a:p>
                <a:r>
                  <a:rPr lang="en-US">
                    <a:noFill/>
                  </a:rPr>
                  <a:t> </a:t>
                </a:r>
              </a:p>
            </p:txBody>
          </p:sp>
        </mc:Fallback>
      </mc:AlternateContent>
    </p:spTree>
    <p:extLst>
      <p:ext uri="{BB962C8B-B14F-4D97-AF65-F5344CB8AC3E}">
        <p14:creationId xmlns:p14="http://schemas.microsoft.com/office/powerpoint/2010/main" val="368660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975"/>
          </a:xfrm>
        </p:spPr>
        <p:txBody>
          <a:bodyPr>
            <a:normAutofit/>
          </a:bodyPr>
          <a:lstStyle/>
          <a:p>
            <a:r>
              <a:rPr lang="en-US" sz="3000" b="1" u="sng" dirty="0"/>
              <a:t>The kernel trick </a:t>
            </a:r>
            <a:endParaRPr lang="en-US" sz="30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54100"/>
                <a:ext cx="10515600" cy="5122863"/>
              </a:xfrm>
            </p:spPr>
            <p:txBody>
              <a:bodyPr>
                <a:normAutofit fontScale="92500" lnSpcReduction="10000"/>
              </a:bodyPr>
              <a:lstStyle/>
              <a:p>
                <a:r>
                  <a:rPr lang="en-US" sz="2000" dirty="0"/>
                  <a:t>If we define a kernel as: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r>
                          <a:rPr lang="en-US" sz="2000" b="0" i="1" smtClean="0">
                            <a:latin typeface="Cambria Math" panose="02040503050406030204" pitchFamily="18" charset="0"/>
                          </a:rPr>
                          <m:t>(</m:t>
                        </m:r>
                        <m:r>
                          <a:rPr lang="en-US" sz="2000" i="1">
                            <a:latin typeface="Cambria Math" panose="02040503050406030204" pitchFamily="18" charset="0"/>
                          </a:rPr>
                          <m:t>𝑥</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𝑥</m:t>
                        </m:r>
                      </m:e>
                      <m:sub>
                        <m:r>
                          <a:rPr lang="en-US" sz="2000" i="1">
                            <a:latin typeface="Cambria Math" panose="02040503050406030204" pitchFamily="18" charset="0"/>
                          </a:rPr>
                          <m:t>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𝑥</m:t>
                        </m:r>
                      </m:e>
                      <m:sub>
                        <m:r>
                          <a:rPr lang="en-US" sz="2000" i="1">
                            <a:latin typeface="Cambria Math" panose="02040503050406030204" pitchFamily="18" charset="0"/>
                          </a:rPr>
                          <m:t>𝑗</m:t>
                        </m:r>
                      </m:sub>
                    </m:sSub>
                  </m:oMath>
                </a14:m>
                <a:r>
                  <a:rPr lang="en-US" sz="2000" dirty="0"/>
                  <a:t>, we can then rewrite the soft-margin dual problem: </a:t>
                </a:r>
              </a:p>
              <a:p>
                <a:endParaRPr lang="en-US" sz="1000" dirty="0"/>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𝑚𝑎𝑥𝑖𝑚𝑖𝑧𝑒</m:t>
                              </m:r>
                            </m:e>
                            <m:lim>
                              <m:r>
                                <a:rPr lang="en-US" sz="2000" i="1">
                                  <a:latin typeface="Cambria Math" panose="02040503050406030204" pitchFamily="18" charset="0"/>
                                  <a:ea typeface="Cambria Math" panose="02040503050406030204" pitchFamily="18" charset="0"/>
                                </a:rPr>
                                <m:t>𝛼</m:t>
                              </m:r>
                            </m:lim>
                          </m:limLow>
                        </m:fName>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e>
                          </m:nary>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nary>
                                    <m:naryPr>
                                      <m:chr m:val="∑"/>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rPr>
                                            <m:t>𝑦</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𝐾</m:t>
                                          </m:r>
                                          <m:r>
                                            <a:rPr lang="en-US" sz="2000" i="1">
                                              <a:latin typeface="Cambria Math" panose="02040503050406030204" pitchFamily="18" charset="0"/>
                                            </a:rPr>
                                            <m:t>(</m:t>
                                          </m:r>
                                          <m:r>
                                            <a:rPr lang="en-US" sz="2000" i="1">
                                              <a:latin typeface="Cambria Math" panose="02040503050406030204" pitchFamily="18" charset="0"/>
                                            </a:rPr>
                                            <m:t>𝑥</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𝑥</m:t>
                                          </m:r>
                                        </m:e>
                                        <m:sub>
                                          <m:r>
                                            <a:rPr lang="en-US" sz="2000" i="1">
                                              <a:latin typeface="Cambria Math" panose="02040503050406030204" pitchFamily="18" charset="0"/>
                                            </a:rPr>
                                            <m:t>𝑗</m:t>
                                          </m:r>
                                        </m:sub>
                                      </m:sSub>
                                      <m:r>
                                        <a:rPr lang="en-US" sz="2000" i="1">
                                          <a:latin typeface="Cambria Math" panose="02040503050406030204" pitchFamily="18" charset="0"/>
                                        </a:rPr>
                                        <m:t>)</m:t>
                                      </m:r>
                                    </m:e>
                                  </m:nary>
                                </m:e>
                                <m:sub/>
                              </m:sSub>
                            </m:e>
                          </m:nary>
                        </m:e>
                      </m:func>
                    </m:oMath>
                  </m:oMathPara>
                </a14:m>
                <a:endParaRPr lang="en-US" sz="2000" dirty="0"/>
              </a:p>
              <a:p>
                <a:pPr marL="0" indent="0">
                  <a:buNone/>
                </a:pPr>
                <a:r>
                  <a:rPr lang="en-US" sz="2000" dirty="0"/>
                  <a:t>	 		        subject to    </a:t>
                </a:r>
                <a14:m>
                  <m:oMath xmlns:m="http://schemas.openxmlformats.org/officeDocument/2006/math">
                    <m:r>
                      <a:rPr lang="en-US" sz="2000">
                        <a:latin typeface="Cambria Math" panose="02040503050406030204" pitchFamily="18" charset="0"/>
                        <a:ea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𝑚</m:t>
                    </m:r>
                  </m:oMath>
                </a14:m>
                <a:endParaRPr lang="en-US" sz="2000" dirty="0"/>
              </a:p>
              <a:p>
                <a:pPr marL="0" indent="0">
                  <a:buNone/>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𝑚</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e>
                      </m:nary>
                      <m:r>
                        <a:rPr lang="en-US" sz="2000" i="1" dirty="0">
                          <a:latin typeface="Cambria Math" panose="02040503050406030204" pitchFamily="18" charset="0"/>
                        </a:rPr>
                        <m:t>=0</m:t>
                      </m:r>
                    </m:oMath>
                  </m:oMathPara>
                </a14:m>
                <a:endParaRPr lang="en-US" sz="2000" dirty="0"/>
              </a:p>
              <a:p>
                <a:pPr marL="0" indent="0">
                  <a:buNone/>
                </a:pPr>
                <a:endParaRPr lang="en-US" sz="2000" dirty="0">
                  <a:solidFill>
                    <a:srgbClr val="000000"/>
                  </a:solidFill>
                </a:endParaRPr>
              </a:p>
              <a:p>
                <a:pPr marL="0" indent="0">
                  <a:buNone/>
                </a:pPr>
                <a:r>
                  <a:rPr lang="en-US" sz="2000" dirty="0">
                    <a:solidFill>
                      <a:srgbClr val="000000"/>
                    </a:solidFill>
                  </a:rPr>
                  <a:t>We also need to change the </a:t>
                </a:r>
                <a:r>
                  <a:rPr lang="en-US" sz="2000" b="1" dirty="0">
                    <a:solidFill>
                      <a:srgbClr val="000000"/>
                    </a:solidFill>
                  </a:rPr>
                  <a:t>hypothesis function </a:t>
                </a:r>
                <a:r>
                  <a:rPr lang="en-US" sz="2000" dirty="0">
                    <a:solidFill>
                      <a:srgbClr val="000000"/>
                    </a:solidFill>
                  </a:rPr>
                  <a:t>to use the kernel function: </a:t>
                </a:r>
              </a:p>
              <a:p>
                <a:pPr marL="0" indent="0">
                  <a:buNone/>
                </a:pPr>
                <a14:m>
                  <m:oMathPara xmlns:m="http://schemas.openxmlformats.org/officeDocument/2006/math">
                    <m:oMathParaPr>
                      <m:jc m:val="centerGroup"/>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r>
                        <a:rPr lang="en-US" sz="2000" i="1">
                          <a:latin typeface="Cambria Math" panose="02040503050406030204" pitchFamily="18" charset="0"/>
                        </a:rPr>
                        <m:t>𝑠𝑖𝑔𝑛</m:t>
                      </m:r>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𝑆</m:t>
                              </m:r>
                            </m:sup>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𝐾</m:t>
                                  </m:r>
                                  <m:r>
                                    <a:rPr lang="en-US" sz="2000" i="1">
                                      <a:latin typeface="Cambria Math" panose="02040503050406030204" pitchFamily="18" charset="0"/>
                                    </a:rPr>
                                    <m:t>(</m:t>
                                  </m:r>
                                  <m:r>
                                    <a:rPr lang="en-US" sz="2000" i="1">
                                      <a:latin typeface="Cambria Math" panose="02040503050406030204" pitchFamily="18" charset="0"/>
                                    </a:rPr>
                                    <m:t>𝑥</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𝑥</m:t>
                                  </m:r>
                                </m:e>
                                <m:sub>
                                  <m:r>
                                    <a:rPr lang="en-US" sz="2000" i="1">
                                      <a:latin typeface="Cambria Math" panose="02040503050406030204" pitchFamily="18" charset="0"/>
                                    </a:rPr>
                                    <m:t>𝑗</m:t>
                                  </m:r>
                                </m:sub>
                              </m:sSub>
                              <m:r>
                                <a:rPr lang="en-US" sz="2000" i="1">
                                  <a:latin typeface="Cambria Math" panose="02040503050406030204" pitchFamily="18" charset="0"/>
                                </a:rPr>
                                <m:t>)+</m:t>
                              </m:r>
                              <m:r>
                                <a:rPr lang="en-US" sz="2000" i="1">
                                  <a:latin typeface="Cambria Math" panose="02040503050406030204" pitchFamily="18" charset="0"/>
                                </a:rPr>
                                <m:t>𝑏</m:t>
                              </m:r>
                            </m:e>
                          </m:nary>
                        </m:e>
                      </m:d>
                    </m:oMath>
                  </m:oMathPara>
                </a14:m>
                <a:endParaRPr lang="en-US" sz="2000" dirty="0"/>
              </a:p>
              <a:p>
                <a:pPr marL="0" indent="0">
                  <a:buNone/>
                </a:pPr>
                <a:endParaRPr lang="en-US" sz="2000" dirty="0">
                  <a:solidFill>
                    <a:srgbClr val="000000"/>
                  </a:solidFill>
                </a:endParaRPr>
              </a:p>
              <a:p>
                <a:pPr marL="0" indent="0">
                  <a:buNone/>
                </a:pPr>
                <a:r>
                  <a:rPr lang="en-US" sz="2000" dirty="0">
                    <a:solidFill>
                      <a:srgbClr val="000000"/>
                    </a:solidFill>
                  </a:rPr>
                  <a:t>S is the set of support vectors. </a:t>
                </a:r>
                <a:r>
                  <a:rPr lang="en-US" sz="2000" dirty="0"/>
                  <a:t>SVMs are also called </a:t>
                </a:r>
                <a:r>
                  <a:rPr lang="en-US" sz="2000" b="1" dirty="0"/>
                  <a:t>sparse kernel machines</a:t>
                </a:r>
                <a:r>
                  <a:rPr lang="en-US" sz="2000" dirty="0"/>
                  <a:t>. It is because they only need to compute the kernel function on the support vectors and not on all the vectors.</a:t>
                </a:r>
              </a:p>
              <a:p>
                <a:pPr marL="0" indent="0">
                  <a:buNone/>
                </a:pPr>
                <a:endParaRPr lang="en-US" sz="2000" dirty="0"/>
              </a:p>
              <a:p>
                <a:endParaRPr lang="en-US" dirty="0"/>
              </a:p>
              <a:p>
                <a:pPr marL="0" indent="0">
                  <a:buNone/>
                </a:pP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54100"/>
                <a:ext cx="10515600" cy="5122863"/>
              </a:xfrm>
              <a:blipFill>
                <a:blip r:embed="rId2"/>
                <a:stretch>
                  <a:fillRect l="-580" t="-1429"/>
                </a:stretch>
              </a:blipFill>
            </p:spPr>
            <p:txBody>
              <a:bodyPr/>
              <a:lstStyle/>
              <a:p>
                <a:r>
                  <a:rPr lang="en-US">
                    <a:noFill/>
                  </a:rPr>
                  <a:t> </a:t>
                </a:r>
              </a:p>
            </p:txBody>
          </p:sp>
        </mc:Fallback>
      </mc:AlternateContent>
    </p:spTree>
    <p:extLst>
      <p:ext uri="{BB962C8B-B14F-4D97-AF65-F5344CB8AC3E}">
        <p14:creationId xmlns:p14="http://schemas.microsoft.com/office/powerpoint/2010/main" val="98867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2001</Words>
  <Application>Microsoft Office PowerPoint</Application>
  <PresentationFormat>Widescreen</PresentationFormat>
  <Paragraphs>190</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-apple-system</vt:lpstr>
      <vt:lpstr>Arial</vt:lpstr>
      <vt:lpstr>Calibri</vt:lpstr>
      <vt:lpstr>Calibri Light</vt:lpstr>
      <vt:lpstr>Cambria Math</vt:lpstr>
      <vt:lpstr>Consolas</vt:lpstr>
      <vt:lpstr>Office Theme</vt:lpstr>
      <vt:lpstr>Soft Margin SVM</vt:lpstr>
      <vt:lpstr>Noisy Data</vt:lpstr>
      <vt:lpstr>Soft margin</vt:lpstr>
      <vt:lpstr>Understanding what C does</vt:lpstr>
      <vt:lpstr>Understanding what C does (in case of noisy outlier)</vt:lpstr>
      <vt:lpstr>Other soft-margin formulations (Optional) </vt:lpstr>
      <vt:lpstr>Kernels. Feature transformations.</vt:lpstr>
      <vt:lpstr>Kernel</vt:lpstr>
      <vt:lpstr>The kernel trick </vt:lpstr>
      <vt:lpstr>Kernel types </vt:lpstr>
      <vt:lpstr>Example:A polynomial kernel is not able to separate the data (degree=3, C=100) </vt:lpstr>
      <vt:lpstr>RBF or Gaussian kernel </vt:lpstr>
      <vt:lpstr>Example of RBF</vt:lpstr>
      <vt:lpstr>Multi-Class SVMs</vt:lpstr>
      <vt:lpstr>Multi-Class SVMs</vt:lpstr>
      <vt:lpstr>Comparison of one-against-all and one-against-one</vt:lpstr>
      <vt:lpstr>Directed Acyclic Graph SVM (DAGSVM)</vt:lpstr>
      <vt:lpstr>Overview of multi-class SVM methods</vt:lpstr>
      <vt:lpstr>Tips from Andrew Ng : Logistic regression vs. SVMs</vt:lpstr>
      <vt:lpstr>PowerPoint Presentation</vt:lpstr>
      <vt:lpstr>PowerPoint Presentation</vt:lpstr>
      <vt:lpstr>Summary  </vt:lpstr>
      <vt:lpstr>Reading Materials</vt:lpstr>
    </vt:vector>
  </TitlesOfParts>
  <Company>ADA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Alexandre KOWALCZYK</cp:lastModifiedBy>
  <cp:revision>21</cp:revision>
  <dcterms:created xsi:type="dcterms:W3CDTF">2020-03-14T12:32:00Z</dcterms:created>
  <dcterms:modified xsi:type="dcterms:W3CDTF">2020-07-30T10:29:59Z</dcterms:modified>
</cp:coreProperties>
</file>